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46"/>
  </p:notesMasterIdLst>
  <p:sldIdLst>
    <p:sldId id="256" r:id="rId3"/>
    <p:sldId id="289" r:id="rId4"/>
    <p:sldId id="298" r:id="rId5"/>
    <p:sldId id="304" r:id="rId6"/>
    <p:sldId id="305" r:id="rId7"/>
    <p:sldId id="307" r:id="rId8"/>
    <p:sldId id="308" r:id="rId9"/>
    <p:sldId id="335" r:id="rId10"/>
    <p:sldId id="309" r:id="rId11"/>
    <p:sldId id="310" r:id="rId12"/>
    <p:sldId id="290" r:id="rId13"/>
    <p:sldId id="301" r:id="rId14"/>
    <p:sldId id="302" r:id="rId15"/>
    <p:sldId id="303" r:id="rId16"/>
    <p:sldId id="274" r:id="rId17"/>
    <p:sldId id="275" r:id="rId18"/>
    <p:sldId id="332" r:id="rId19"/>
    <p:sldId id="333" r:id="rId20"/>
    <p:sldId id="334" r:id="rId21"/>
    <p:sldId id="278"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299" r:id="rId42"/>
    <p:sldId id="281" r:id="rId43"/>
    <p:sldId id="282" r:id="rId44"/>
    <p:sldId id="27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289"/>
            <p14:sldId id="298"/>
            <p14:sldId id="304"/>
            <p14:sldId id="305"/>
            <p14:sldId id="307"/>
            <p14:sldId id="308"/>
            <p14:sldId id="335"/>
            <p14:sldId id="309"/>
            <p14:sldId id="310"/>
            <p14:sldId id="290"/>
            <p14:sldId id="301"/>
            <p14:sldId id="302"/>
            <p14:sldId id="303"/>
            <p14:sldId id="274"/>
            <p14:sldId id="275"/>
            <p14:sldId id="332"/>
            <p14:sldId id="333"/>
            <p14:sldId id="334"/>
            <p14:sldId id="278"/>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299"/>
            <p14:sldId id="281"/>
            <p14:sldId id="282"/>
            <p14:sldId id="271"/>
          </p14:sldIdLst>
        </p14:section>
      </p14:sectionLst>
    </p:ext>
    <p:ext uri="{EFAFB233-063F-42B5-8137-9DF3F51BA10A}">
      <p15:sldGuideLst xmlns:p15="http://schemas.microsoft.com/office/powerpoint/2012/main">
        <p15:guide id="1" orient="horz" pos="212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4725"/>
    <a:srgbClr val="C00000"/>
    <a:srgbClr val="DD462F"/>
    <a:srgbClr val="D24726"/>
    <a:srgbClr val="EFD5A2"/>
    <a:srgbClr val="D2B4A6"/>
    <a:srgbClr val="734F29"/>
    <a:srgbClr val="AEB785"/>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21" autoAdjust="0"/>
    <p:restoredTop sz="94301" autoAdjust="0"/>
  </p:normalViewPr>
  <p:slideViewPr>
    <p:cSldViewPr snapToGrid="0">
      <p:cViewPr varScale="1">
        <p:scale>
          <a:sx n="126" d="100"/>
          <a:sy n="126" d="100"/>
        </p:scale>
        <p:origin x="744" y="200"/>
      </p:cViewPr>
      <p:guideLst>
        <p:guide orient="horz" pos="2125"/>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EC13577B-6902-467D-A26C-08A0DD5E4E03}" type="datetimeFigureOut">
              <a:rPr lang="zh-CN" altLang="en-US"/>
              <a:t>2018/5/10</a:t>
            </a:fld>
            <a:endParaRPr lang="zh-CN"/>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F61EA0F-A667-4B49-8422-0062BC55E249}" type="slidenum">
              <a:rPr/>
              <a:t>‹#›</a:t>
            </a:fld>
            <a:endParaRPr lang="zh-CN"/>
          </a:p>
        </p:txBody>
      </p:sp>
    </p:spTree>
    <p:extLst>
      <p:ext uri="{BB962C8B-B14F-4D97-AF65-F5344CB8AC3E}">
        <p14:creationId xmlns:p14="http://schemas.microsoft.com/office/powerpoint/2010/main" val="67295159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简单介绍需要实现的内容</a:t>
            </a:r>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1</a:t>
            </a:fld>
            <a:endParaRPr lang="zh-CN"/>
          </a:p>
        </p:txBody>
      </p:sp>
    </p:spTree>
    <p:extLst>
      <p:ext uri="{BB962C8B-B14F-4D97-AF65-F5344CB8AC3E}">
        <p14:creationId xmlns:p14="http://schemas.microsoft.com/office/powerpoint/2010/main" val="164863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34</a:t>
            </a:fld>
            <a:endParaRPr lang="zh-CN" altLang="en-US"/>
          </a:p>
        </p:txBody>
      </p:sp>
    </p:spTree>
    <p:extLst>
      <p:ext uri="{BB962C8B-B14F-4D97-AF65-F5344CB8AC3E}">
        <p14:creationId xmlns:p14="http://schemas.microsoft.com/office/powerpoint/2010/main" val="7348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35</a:t>
            </a:fld>
            <a:endParaRPr lang="zh-CN" altLang="en-US"/>
          </a:p>
        </p:txBody>
      </p:sp>
    </p:spTree>
    <p:extLst>
      <p:ext uri="{BB962C8B-B14F-4D97-AF65-F5344CB8AC3E}">
        <p14:creationId xmlns:p14="http://schemas.microsoft.com/office/powerpoint/2010/main" val="1883429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36</a:t>
            </a:fld>
            <a:endParaRPr lang="zh-CN" altLang="en-US"/>
          </a:p>
        </p:txBody>
      </p:sp>
    </p:spTree>
    <p:extLst>
      <p:ext uri="{BB962C8B-B14F-4D97-AF65-F5344CB8AC3E}">
        <p14:creationId xmlns:p14="http://schemas.microsoft.com/office/powerpoint/2010/main" val="17604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40</a:t>
            </a:fld>
            <a:endParaRPr lang="zh-CN" altLang="en-US"/>
          </a:p>
        </p:txBody>
      </p:sp>
    </p:spTree>
    <p:extLst>
      <p:ext uri="{BB962C8B-B14F-4D97-AF65-F5344CB8AC3E}">
        <p14:creationId xmlns:p14="http://schemas.microsoft.com/office/powerpoint/2010/main" val="319007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uk-UA" smtClean="0"/>
              <a:t>9</a:t>
            </a:fld>
            <a:endParaRPr lang="uk-UA" altLang="zh-CN"/>
          </a:p>
        </p:txBody>
      </p:sp>
    </p:spTree>
    <p:extLst>
      <p:ext uri="{BB962C8B-B14F-4D97-AF65-F5344CB8AC3E}">
        <p14:creationId xmlns:p14="http://schemas.microsoft.com/office/powerpoint/2010/main" val="3203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20</a:t>
            </a:fld>
            <a:endParaRPr lang="zh-CN" altLang="en-US"/>
          </a:p>
        </p:txBody>
      </p:sp>
    </p:spTree>
    <p:extLst>
      <p:ext uri="{BB962C8B-B14F-4D97-AF65-F5344CB8AC3E}">
        <p14:creationId xmlns:p14="http://schemas.microsoft.com/office/powerpoint/2010/main" val="158061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28</a:t>
            </a:fld>
            <a:endParaRPr lang="zh-CN" altLang="en-US"/>
          </a:p>
        </p:txBody>
      </p:sp>
    </p:spTree>
    <p:extLst>
      <p:ext uri="{BB962C8B-B14F-4D97-AF65-F5344CB8AC3E}">
        <p14:creationId xmlns:p14="http://schemas.microsoft.com/office/powerpoint/2010/main" val="1911248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29</a:t>
            </a:fld>
            <a:endParaRPr lang="zh-CN" altLang="en-US"/>
          </a:p>
        </p:txBody>
      </p:sp>
    </p:spTree>
    <p:extLst>
      <p:ext uri="{BB962C8B-B14F-4D97-AF65-F5344CB8AC3E}">
        <p14:creationId xmlns:p14="http://schemas.microsoft.com/office/powerpoint/2010/main" val="146881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30</a:t>
            </a:fld>
            <a:endParaRPr lang="zh-CN" altLang="en-US"/>
          </a:p>
        </p:txBody>
      </p:sp>
    </p:spTree>
    <p:extLst>
      <p:ext uri="{BB962C8B-B14F-4D97-AF65-F5344CB8AC3E}">
        <p14:creationId xmlns:p14="http://schemas.microsoft.com/office/powerpoint/2010/main" val="79634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31</a:t>
            </a:fld>
            <a:endParaRPr lang="zh-CN" altLang="en-US"/>
          </a:p>
        </p:txBody>
      </p:sp>
    </p:spTree>
    <p:extLst>
      <p:ext uri="{BB962C8B-B14F-4D97-AF65-F5344CB8AC3E}">
        <p14:creationId xmlns:p14="http://schemas.microsoft.com/office/powerpoint/2010/main" val="5147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32</a:t>
            </a:fld>
            <a:endParaRPr lang="zh-CN" altLang="en-US"/>
          </a:p>
        </p:txBody>
      </p:sp>
    </p:spTree>
    <p:extLst>
      <p:ext uri="{BB962C8B-B14F-4D97-AF65-F5344CB8AC3E}">
        <p14:creationId xmlns:p14="http://schemas.microsoft.com/office/powerpoint/2010/main" val="40075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33</a:t>
            </a:fld>
            <a:endParaRPr lang="zh-CN" altLang="en-US"/>
          </a:p>
        </p:txBody>
      </p:sp>
    </p:spTree>
    <p:extLst>
      <p:ext uri="{BB962C8B-B14F-4D97-AF65-F5344CB8AC3E}">
        <p14:creationId xmlns:p14="http://schemas.microsoft.com/office/powerpoint/2010/main" val="89390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0" y="0"/>
            <a:ext cx="9144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628650" y="2061006"/>
            <a:ext cx="7886700" cy="2387600"/>
          </a:xfrm>
        </p:spPr>
        <p:txBody>
          <a:bodyPr anchor="b">
            <a:normAutofit/>
          </a:bodyPr>
          <a:lstStyle>
            <a:lvl1pPr algn="l" latinLnBrk="0">
              <a:defRPr lang="zh-CN" sz="4050">
                <a:solidFill>
                  <a:schemeClr val="bg1"/>
                </a:solidFill>
              </a:defRPr>
            </a:lvl1pPr>
          </a:lstStyle>
          <a:p>
            <a:r>
              <a:rPr lang="zh-CN" altLang="en-US" smtClean="0"/>
              <a:t>单击此处编辑母版标题样式</a:t>
            </a:r>
            <a:endParaRPr lang="zh-CN"/>
          </a:p>
        </p:txBody>
      </p:sp>
      <p:sp>
        <p:nvSpPr>
          <p:cNvPr id="3" name="副标题 2"/>
          <p:cNvSpPr>
            <a:spLocks noGrp="1"/>
          </p:cNvSpPr>
          <p:nvPr>
            <p:ph type="subTitle" idx="1"/>
          </p:nvPr>
        </p:nvSpPr>
        <p:spPr>
          <a:xfrm>
            <a:off x="628653" y="5110612"/>
            <a:ext cx="5029199" cy="1137793"/>
          </a:xfrm>
        </p:spPr>
        <p:txBody>
          <a:bodyPr>
            <a:normAutofit/>
          </a:bodyPr>
          <a:lstStyle>
            <a:lvl1pPr marL="0" indent="0" algn="l" latinLnBrk="0">
              <a:lnSpc>
                <a:spcPct val="150000"/>
              </a:lnSpc>
              <a:spcBef>
                <a:spcPts val="450"/>
              </a:spcBef>
              <a:buNone/>
              <a:defRPr lang="zh-CN" sz="2100">
                <a:solidFill>
                  <a:srgbClr val="D24726"/>
                </a:solidFill>
                <a:latin typeface="+mj-lt"/>
              </a:defRPr>
            </a:lvl1pPr>
            <a:lvl2pPr marL="342900" indent="0" algn="ctr" latinLnBrk="0">
              <a:buNone/>
              <a:defRPr lang="zh-CN" sz="1500"/>
            </a:lvl2pPr>
            <a:lvl3pPr marL="685800" indent="0" algn="ctr" latinLnBrk="0">
              <a:buNone/>
              <a:defRPr lang="zh-CN" sz="1350"/>
            </a:lvl3pPr>
            <a:lvl4pPr marL="1028700" indent="0" algn="ctr" latinLnBrk="0">
              <a:buNone/>
              <a:defRPr lang="zh-CN" sz="1200"/>
            </a:lvl4pPr>
            <a:lvl5pPr marL="1371600" indent="0" algn="ctr" latinLnBrk="0">
              <a:buNone/>
              <a:defRPr lang="zh-CN" sz="1200"/>
            </a:lvl5pPr>
            <a:lvl6pPr marL="1714500" indent="0" algn="ctr" latinLnBrk="0">
              <a:buNone/>
              <a:defRPr lang="zh-CN" sz="1200"/>
            </a:lvl6pPr>
            <a:lvl7pPr marL="2057400" indent="0" algn="ctr" latinLnBrk="0">
              <a:buNone/>
              <a:defRPr lang="zh-CN" sz="1200"/>
            </a:lvl7pPr>
            <a:lvl8pPr marL="2400300" indent="0" algn="ctr" latinLnBrk="0">
              <a:buNone/>
              <a:defRPr lang="zh-CN" sz="1200"/>
            </a:lvl8pPr>
            <a:lvl9pPr marL="2743200" indent="0" algn="ctr" latinLnBrk="0">
              <a:buNone/>
              <a:defRPr lang="zh-CN" sz="1200"/>
            </a:lvl9pPr>
          </a:lstStyle>
          <a:p>
            <a:r>
              <a:rPr lang="zh-CN" altLang="en-US" smtClean="0"/>
              <a:t>单击此处编辑母版副标题样式</a:t>
            </a:r>
            <a:endParaRPr lang="zh-CN" dirty="0"/>
          </a:p>
        </p:txBody>
      </p:sp>
      <p:sp>
        <p:nvSpPr>
          <p:cNvPr id="4" name="日期占位符 3"/>
          <p:cNvSpPr>
            <a:spLocks noGrp="1"/>
          </p:cNvSpPr>
          <p:nvPr>
            <p:ph type="dt" sz="half" idx="10"/>
          </p:nvPr>
        </p:nvSpPr>
        <p:spPr/>
        <p:txBody>
          <a:bodyPr/>
          <a:lstStyle/>
          <a:p>
            <a:fld id="{8BEEBAAA-29B5-4AF5-BC5F-7E580C29002D}" type="datetimeFigureOut">
              <a:rPr lang="zh-CN" altLang="en-US"/>
              <a:t>2018/5/10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latinLnBrk="0">
              <a:defRPr lang="zh-CN" sz="2400"/>
            </a:lvl1pPr>
          </a:lstStyle>
          <a:p>
            <a:r>
              <a:rPr lang="zh-CN" altLang="en-US" smtClean="0"/>
              <a:t>单击此处编辑母版标题样式</a:t>
            </a:r>
            <a:endParaRPr lang="zh-CN"/>
          </a:p>
        </p:txBody>
      </p:sp>
      <p:sp>
        <p:nvSpPr>
          <p:cNvPr id="3" name="图片占位符 2"/>
          <p:cNvSpPr>
            <a:spLocks noGrp="1"/>
          </p:cNvSpPr>
          <p:nvPr>
            <p:ph type="pic" idx="1"/>
          </p:nvPr>
        </p:nvSpPr>
        <p:spPr>
          <a:xfrm>
            <a:off x="3887391" y="987430"/>
            <a:ext cx="4629150" cy="4873625"/>
          </a:xfrm>
        </p:spPr>
        <p:txBody>
          <a:bodyPr/>
          <a:lstStyle>
            <a:lvl1pPr marL="0" indent="0" latinLnBrk="0">
              <a:buNone/>
              <a:defRPr lang="zh-CN" sz="2400"/>
            </a:lvl1pPr>
            <a:lvl2pPr marL="342900" indent="0" latinLnBrk="0">
              <a:buNone/>
              <a:defRPr lang="zh-CN" sz="2100"/>
            </a:lvl2pPr>
            <a:lvl3pPr marL="685800" indent="0" latinLnBrk="0">
              <a:buNone/>
              <a:defRPr lang="zh-CN" sz="1800"/>
            </a:lvl3pPr>
            <a:lvl4pPr marL="1028700" indent="0" latinLnBrk="0">
              <a:buNone/>
              <a:defRPr lang="zh-CN" sz="1500"/>
            </a:lvl4pPr>
            <a:lvl5pPr marL="1371600" indent="0" latinLnBrk="0">
              <a:buNone/>
              <a:defRPr lang="zh-CN" sz="1500"/>
            </a:lvl5pPr>
            <a:lvl6pPr marL="1714500" indent="0" latinLnBrk="0">
              <a:buNone/>
              <a:defRPr lang="zh-CN" sz="1500"/>
            </a:lvl6pPr>
            <a:lvl7pPr marL="2057400" indent="0" latinLnBrk="0">
              <a:buNone/>
              <a:defRPr lang="zh-CN" sz="1500"/>
            </a:lvl7pPr>
            <a:lvl8pPr marL="2400300" indent="0" latinLnBrk="0">
              <a:buNone/>
              <a:defRPr lang="zh-CN" sz="1500"/>
            </a:lvl8pPr>
            <a:lvl9pPr marL="2743200" indent="0" latinLnBrk="0">
              <a:buNone/>
              <a:defRPr lang="zh-CN" sz="1500"/>
            </a:lvl9pPr>
          </a:lstStyle>
          <a:p>
            <a:r>
              <a:rPr lang="zh-CN" altLang="en-US" smtClean="0"/>
              <a:t>单击图标添加图片</a:t>
            </a:r>
            <a:endParaRPr lang="zh-CN"/>
          </a:p>
        </p:txBody>
      </p:sp>
      <p:sp>
        <p:nvSpPr>
          <p:cNvPr id="4" name="文本占位符 3"/>
          <p:cNvSpPr>
            <a:spLocks noGrp="1"/>
          </p:cNvSpPr>
          <p:nvPr>
            <p:ph type="body" sz="half" idx="2"/>
          </p:nvPr>
        </p:nvSpPr>
        <p:spPr>
          <a:xfrm>
            <a:off x="629841" y="2101850"/>
            <a:ext cx="2949178" cy="3759200"/>
          </a:xfrm>
        </p:spPr>
        <p:txBody>
          <a:bodyPr/>
          <a:lstStyle>
            <a:lvl1pPr marL="0" indent="0" latinLnBrk="0">
              <a:buNone/>
              <a:defRPr lang="zh-CN" sz="1200"/>
            </a:lvl1pPr>
            <a:lvl2pPr marL="342900" indent="0" latinLnBrk="0">
              <a:buNone/>
              <a:defRPr lang="zh-CN" sz="1050"/>
            </a:lvl2pPr>
            <a:lvl3pPr marL="685800" indent="0" latinLnBrk="0">
              <a:buNone/>
              <a:defRPr lang="zh-CN" sz="900"/>
            </a:lvl3pPr>
            <a:lvl4pPr marL="1028700" indent="0" latinLnBrk="0">
              <a:buNone/>
              <a:defRPr lang="zh-CN" sz="750"/>
            </a:lvl4pPr>
            <a:lvl5pPr marL="1371600" indent="0" latinLnBrk="0">
              <a:buNone/>
              <a:defRPr lang="zh-CN" sz="750"/>
            </a:lvl5pPr>
            <a:lvl6pPr marL="1714500" indent="0" latinLnBrk="0">
              <a:buNone/>
              <a:defRPr lang="zh-CN" sz="750"/>
            </a:lvl6pPr>
            <a:lvl7pPr marL="2057400" indent="0" latinLnBrk="0">
              <a:buNone/>
              <a:defRPr lang="zh-CN" sz="750"/>
            </a:lvl7pPr>
            <a:lvl8pPr marL="2400300" indent="0" latinLnBrk="0">
              <a:buNone/>
              <a:defRPr lang="zh-CN" sz="750"/>
            </a:lvl8pPr>
            <a:lvl9pPr marL="2743200" indent="0" latinLnBrk="0">
              <a:buNone/>
              <a:defRPr lang="zh-CN"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EEBAAA-29B5-4AF5-BC5F-7E580C29002D}" type="datetimeFigureOut">
              <a:rPr lang="zh-CN" altLang="en-US"/>
              <a:t>2018/5/10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8BEEBAAA-29B5-4AF5-BC5F-7E580C29002D}" type="datetimeFigureOut">
              <a:rPr lang="zh-CN" altLang="en-US"/>
              <a:t>2018/5/10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矩形 6"/>
          <p:cNvSpPr/>
          <p:nvPr/>
        </p:nvSpPr>
        <p:spPr>
          <a:xfrm>
            <a:off x="7571511" y="0"/>
            <a:ext cx="1572491"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竖排标题 1"/>
          <p:cNvSpPr>
            <a:spLocks noGrp="1"/>
          </p:cNvSpPr>
          <p:nvPr>
            <p:ph type="title" orient="vert"/>
          </p:nvPr>
        </p:nvSpPr>
        <p:spPr>
          <a:xfrm>
            <a:off x="7661564" y="365125"/>
            <a:ext cx="1364673" cy="5811838"/>
          </a:xfrm>
        </p:spPr>
        <p:txBody>
          <a:bodyPr vert="eaVert"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628652"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8BEEBAAA-29B5-4AF5-BC5F-7E580C29002D}" type="datetimeFigureOut">
              <a:rPr lang="zh-CN" altLang="en-US"/>
              <a:t>2018/5/10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7571511" y="0"/>
            <a:ext cx="1572491"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3566842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6262502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7389093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28650" y="1825625"/>
            <a:ext cx="386715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825625"/>
            <a:ext cx="386715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669679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498968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2425610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5815398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628650" y="7291"/>
            <a:ext cx="7886700" cy="1325563"/>
          </a:xfrm>
        </p:spPr>
        <p:txBody>
          <a:bodyPr/>
          <a:lstStyle>
            <a:lvl1pPr>
              <a:defRPr>
                <a:solidFill>
                  <a:schemeClr val="bg1"/>
                </a:solidFill>
              </a:defRPr>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628650" y="1558977"/>
            <a:ext cx="7886700" cy="4617986"/>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0220891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5971417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98120832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20702627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28650" y="365125"/>
            <a:ext cx="5762625"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extLst>
      <p:ext uri="{BB962C8B-B14F-4D97-AF65-F5344CB8AC3E}">
        <p14:creationId xmlns:p14="http://schemas.microsoft.com/office/powerpoint/2010/main" val="16914491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3327" y="0"/>
            <a:ext cx="8062025" cy="1208868"/>
          </a:xfrm>
        </p:spPr>
        <p:txBody>
          <a:bodyPr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内容占位符 2"/>
          <p:cNvSpPr>
            <a:spLocks noGrp="1"/>
          </p:cNvSpPr>
          <p:nvPr>
            <p:ph idx="1"/>
          </p:nvPr>
        </p:nvSpPr>
        <p:spPr>
          <a:xfrm>
            <a:off x="628652" y="1825625"/>
            <a:ext cx="3125815" cy="4351338"/>
          </a:xfrm>
        </p:spPr>
        <p:txBody>
          <a:bodyPr>
            <a:normAutofit/>
          </a:bodyPr>
          <a:lstStyle>
            <a:lvl1pPr marL="0" indent="0" latinLnBrk="0">
              <a:lnSpc>
                <a:spcPct val="150000"/>
              </a:lnSpc>
              <a:spcAft>
                <a:spcPts val="900"/>
              </a:spcAft>
              <a:buNone/>
              <a:defRPr lang="zh-CN" sz="1200">
                <a:solidFill>
                  <a:schemeClr val="bg1">
                    <a:lumMod val="50000"/>
                  </a:schemeClr>
                </a:solidFill>
              </a:defRPr>
            </a:lvl1pPr>
            <a:lvl2pPr latinLnBrk="0">
              <a:lnSpc>
                <a:spcPct val="150000"/>
              </a:lnSpc>
              <a:spcAft>
                <a:spcPts val="900"/>
              </a:spcAft>
              <a:defRPr lang="zh-CN" sz="1050">
                <a:solidFill>
                  <a:schemeClr val="bg1">
                    <a:lumMod val="50000"/>
                  </a:schemeClr>
                </a:solidFill>
              </a:defRPr>
            </a:lvl2pPr>
            <a:lvl3pPr latinLnBrk="0">
              <a:lnSpc>
                <a:spcPct val="150000"/>
              </a:lnSpc>
              <a:spcAft>
                <a:spcPts val="900"/>
              </a:spcAft>
              <a:defRPr lang="zh-CN" sz="900">
                <a:solidFill>
                  <a:schemeClr val="bg1">
                    <a:lumMod val="50000"/>
                  </a:schemeClr>
                </a:solidFill>
              </a:defRPr>
            </a:lvl3pPr>
            <a:lvl4pPr latinLnBrk="0">
              <a:lnSpc>
                <a:spcPct val="150000"/>
              </a:lnSpc>
              <a:spcAft>
                <a:spcPts val="900"/>
              </a:spcAft>
              <a:defRPr lang="zh-CN" sz="825">
                <a:solidFill>
                  <a:schemeClr val="bg1">
                    <a:lumMod val="50000"/>
                  </a:schemeClr>
                </a:solidFill>
              </a:defRPr>
            </a:lvl4pPr>
            <a:lvl5pPr latinLnBrk="0">
              <a:lnSpc>
                <a:spcPct val="150000"/>
              </a:lnSpc>
              <a:spcAft>
                <a:spcPts val="900"/>
              </a:spcAft>
              <a:defRPr lang="zh-CN" sz="825">
                <a:solidFill>
                  <a:schemeClr val="bg1">
                    <a:lumMod val="50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8BEEBAAA-29B5-4AF5-BC5F-7E580C29002D}" type="datetimeFigureOut">
              <a:rPr lang="zh-CN" altLang="en-US"/>
              <a:t>2018/5/10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4242663" y="1709738"/>
            <a:ext cx="490133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628651" y="2402239"/>
            <a:ext cx="3381536" cy="2187227"/>
          </a:xfrm>
        </p:spPr>
        <p:txBody>
          <a:bodyPr anchor="ctr">
            <a:noAutofit/>
          </a:bodyPr>
          <a:lstStyle>
            <a:lvl1pPr algn="l" latinLnBrk="0">
              <a:defRPr lang="zh-CN" sz="3600">
                <a:solidFill>
                  <a:srgbClr val="D24726"/>
                </a:solidFill>
              </a:defRPr>
            </a:lvl1pPr>
          </a:lstStyle>
          <a:p>
            <a:r>
              <a:rPr lang="zh-CN" altLang="en-US" smtClean="0"/>
              <a:t>单击此处编辑母版标题样式</a:t>
            </a:r>
            <a:endParaRPr lang="zh-CN"/>
          </a:p>
        </p:txBody>
      </p:sp>
      <p:sp>
        <p:nvSpPr>
          <p:cNvPr id="3" name="文本占位符 2"/>
          <p:cNvSpPr>
            <a:spLocks noGrp="1"/>
          </p:cNvSpPr>
          <p:nvPr>
            <p:ph type="body" idx="1"/>
          </p:nvPr>
        </p:nvSpPr>
        <p:spPr>
          <a:xfrm>
            <a:off x="4742481" y="2402237"/>
            <a:ext cx="3952068" cy="2187226"/>
          </a:xfrm>
        </p:spPr>
        <p:txBody>
          <a:bodyPr anchor="ctr">
            <a:normAutofit/>
          </a:bodyPr>
          <a:lstStyle>
            <a:lvl1pPr marL="0" indent="0" latinLnBrk="0">
              <a:lnSpc>
                <a:spcPct val="150000"/>
              </a:lnSpc>
              <a:buNone/>
              <a:defRPr lang="zh-CN" sz="2100">
                <a:solidFill>
                  <a:schemeClr val="bg1"/>
                </a:solidFill>
                <a:latin typeface="+mj-lt"/>
              </a:defRPr>
            </a:lvl1pPr>
            <a:lvl2pPr marL="342900" indent="0" latinLnBrk="0">
              <a:buNone/>
              <a:defRPr lang="zh-CN" sz="1500"/>
            </a:lvl2pPr>
            <a:lvl3pPr marL="685800" indent="0" latinLnBrk="0">
              <a:buNone/>
              <a:defRPr lang="zh-CN" sz="1350"/>
            </a:lvl3pPr>
            <a:lvl4pPr marL="1028700" indent="0" latinLnBrk="0">
              <a:buNone/>
              <a:defRPr lang="zh-CN" sz="1200"/>
            </a:lvl4pPr>
            <a:lvl5pPr marL="1371600" indent="0" latinLnBrk="0">
              <a:buNone/>
              <a:defRPr lang="zh-CN" sz="1200"/>
            </a:lvl5pPr>
            <a:lvl6pPr marL="1714500" indent="0" latinLnBrk="0">
              <a:buNone/>
              <a:defRPr lang="zh-CN" sz="1200"/>
            </a:lvl6pPr>
            <a:lvl7pPr marL="2057400" indent="0" latinLnBrk="0">
              <a:buNone/>
              <a:defRPr lang="zh-CN" sz="1200"/>
            </a:lvl7pPr>
            <a:lvl8pPr marL="2400300" indent="0" latinLnBrk="0">
              <a:buNone/>
              <a:defRPr lang="zh-CN" sz="1200"/>
            </a:lvl8pPr>
            <a:lvl9pPr marL="2743200" indent="0" latinLnBrk="0">
              <a:buNone/>
              <a:defRPr lang="zh-CN" sz="12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BEEBAAA-29B5-4AF5-BC5F-7E580C29002D}" type="datetimeFigureOut">
              <a:rPr lang="zh-CN" altLang="en-US"/>
              <a:t>2018/5/10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4242663" y="1709738"/>
            <a:ext cx="490133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内容占位符 2"/>
          <p:cNvSpPr>
            <a:spLocks noGrp="1"/>
          </p:cNvSpPr>
          <p:nvPr>
            <p:ph sz="half" idx="1"/>
          </p:nvPr>
        </p:nvSpPr>
        <p:spPr>
          <a:xfrm>
            <a:off x="628650" y="1825625"/>
            <a:ext cx="3886200" cy="4351338"/>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smtClean="0"/>
              <a:t>单击此处编辑母版文本样式</a:t>
            </a:r>
          </a:p>
          <a:p>
            <a:pPr marL="0" lvl="1" indent="0">
              <a:lnSpc>
                <a:spcPct val="150000"/>
              </a:lnSpc>
              <a:spcAft>
                <a:spcPts val="900"/>
              </a:spcAft>
              <a:buNone/>
            </a:pPr>
            <a:r>
              <a:rPr lang="zh-CN" altLang="en-US" smtClean="0"/>
              <a:t>第二级</a:t>
            </a:r>
          </a:p>
          <a:p>
            <a:pPr marL="0" lvl="2" indent="0">
              <a:lnSpc>
                <a:spcPct val="150000"/>
              </a:lnSpc>
              <a:spcAft>
                <a:spcPts val="900"/>
              </a:spcAft>
              <a:buNone/>
            </a:pPr>
            <a:r>
              <a:rPr lang="zh-CN" altLang="en-US" smtClean="0"/>
              <a:t>第三级</a:t>
            </a:r>
          </a:p>
          <a:p>
            <a:pPr marL="0" lvl="3" indent="0">
              <a:lnSpc>
                <a:spcPct val="150000"/>
              </a:lnSpc>
              <a:spcAft>
                <a:spcPts val="900"/>
              </a:spcAft>
              <a:buNone/>
            </a:pPr>
            <a:r>
              <a:rPr lang="zh-CN" altLang="en-US" smtClean="0"/>
              <a:t>第四级</a:t>
            </a:r>
          </a:p>
          <a:p>
            <a:pPr marL="0" lvl="4" indent="0">
              <a:lnSpc>
                <a:spcPct val="150000"/>
              </a:lnSpc>
              <a:spcAft>
                <a:spcPts val="900"/>
              </a:spcAft>
              <a:buNone/>
            </a:pPr>
            <a:r>
              <a:rPr lang="zh-CN" altLang="en-US" smtClean="0"/>
              <a:t>第五级</a:t>
            </a:r>
            <a:endParaRPr lang="zh-CN"/>
          </a:p>
        </p:txBody>
      </p:sp>
      <p:sp>
        <p:nvSpPr>
          <p:cNvPr id="4" name="内容占位符 3"/>
          <p:cNvSpPr>
            <a:spLocks noGrp="1"/>
          </p:cNvSpPr>
          <p:nvPr>
            <p:ph sz="half" idx="2"/>
          </p:nvPr>
        </p:nvSpPr>
        <p:spPr>
          <a:xfrm>
            <a:off x="4629150" y="1825625"/>
            <a:ext cx="3886200" cy="4351338"/>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smtClean="0"/>
              <a:t>单击此处编辑母版文本样式</a:t>
            </a:r>
          </a:p>
          <a:p>
            <a:pPr marL="0" lvl="1" indent="0">
              <a:lnSpc>
                <a:spcPct val="150000"/>
              </a:lnSpc>
              <a:spcAft>
                <a:spcPts val="900"/>
              </a:spcAft>
              <a:buNone/>
            </a:pPr>
            <a:r>
              <a:rPr lang="zh-CN" altLang="en-US" smtClean="0"/>
              <a:t>第二级</a:t>
            </a:r>
          </a:p>
          <a:p>
            <a:pPr marL="0" lvl="2" indent="0">
              <a:lnSpc>
                <a:spcPct val="150000"/>
              </a:lnSpc>
              <a:spcAft>
                <a:spcPts val="900"/>
              </a:spcAft>
              <a:buNone/>
            </a:pPr>
            <a:r>
              <a:rPr lang="zh-CN" altLang="en-US" smtClean="0"/>
              <a:t>第三级</a:t>
            </a:r>
          </a:p>
          <a:p>
            <a:pPr marL="0" lvl="3" indent="0">
              <a:lnSpc>
                <a:spcPct val="150000"/>
              </a:lnSpc>
              <a:spcAft>
                <a:spcPts val="900"/>
              </a:spcAft>
              <a:buNone/>
            </a:pPr>
            <a:r>
              <a:rPr lang="zh-CN" altLang="en-US" smtClean="0"/>
              <a:t>第四级</a:t>
            </a:r>
          </a:p>
          <a:p>
            <a:pPr marL="0" lvl="4" indent="0">
              <a:lnSpc>
                <a:spcPct val="150000"/>
              </a:lnSpc>
              <a:spcAft>
                <a:spcPts val="900"/>
              </a:spcAft>
              <a:buNone/>
            </a:pPr>
            <a:r>
              <a:rPr lang="zh-CN" altLang="en-US" smtClean="0"/>
              <a:t>第五级</a:t>
            </a:r>
            <a:endParaRPr lang="zh-CN"/>
          </a:p>
        </p:txBody>
      </p:sp>
      <p:sp>
        <p:nvSpPr>
          <p:cNvPr id="5" name="日期占位符 4"/>
          <p:cNvSpPr>
            <a:spLocks noGrp="1"/>
          </p:cNvSpPr>
          <p:nvPr>
            <p:ph type="dt" sz="half" idx="10"/>
          </p:nvPr>
        </p:nvSpPr>
        <p:spPr/>
        <p:txBody>
          <a:bodyPr/>
          <a:lstStyle/>
          <a:p>
            <a:fld id="{8BEEBAAA-29B5-4AF5-BC5F-7E580C29002D}" type="datetimeFigureOut">
              <a:rPr lang="zh-CN" altLang="en-US"/>
              <a:t>2018/5/10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
        <p:nvSpPr>
          <p:cNvPr id="9" name="矩形 8"/>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1" y="0"/>
            <a:ext cx="8053388" cy="1228436"/>
          </a:xfrm>
        </p:spPr>
        <p:txBody>
          <a:bodyPr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文本占位符 2"/>
          <p:cNvSpPr>
            <a:spLocks noGrp="1"/>
          </p:cNvSpPr>
          <p:nvPr>
            <p:ph type="body" idx="1"/>
          </p:nvPr>
        </p:nvSpPr>
        <p:spPr>
          <a:xfrm>
            <a:off x="623888" y="1489075"/>
            <a:ext cx="3867150" cy="641350"/>
          </a:xfrm>
        </p:spPr>
        <p:txBody>
          <a:bodyPr anchor="b"/>
          <a:lstStyle>
            <a:lvl1pPr marL="0" indent="0" latinLnBrk="0">
              <a:buNone/>
              <a:defRPr lang="zh-CN" sz="1800" b="1"/>
            </a:lvl1pPr>
            <a:lvl2pPr marL="342900" indent="0" latinLnBrk="0">
              <a:buNone/>
              <a:defRPr lang="zh-CN" sz="1500" b="1"/>
            </a:lvl2pPr>
            <a:lvl3pPr marL="685800" indent="0" latinLnBrk="0">
              <a:buNone/>
              <a:defRPr lang="zh-CN" sz="1350" b="1"/>
            </a:lvl3pPr>
            <a:lvl4pPr marL="1028700" indent="0" latinLnBrk="0">
              <a:buNone/>
              <a:defRPr lang="zh-CN" sz="1200" b="1"/>
            </a:lvl4pPr>
            <a:lvl5pPr marL="1371600" indent="0" latinLnBrk="0">
              <a:buNone/>
              <a:defRPr lang="zh-CN" sz="1200" b="1"/>
            </a:lvl5pPr>
            <a:lvl6pPr marL="1714500" indent="0" latinLnBrk="0">
              <a:buNone/>
              <a:defRPr lang="zh-CN" sz="1200" b="1"/>
            </a:lvl6pPr>
            <a:lvl7pPr marL="2057400" indent="0" latinLnBrk="0">
              <a:buNone/>
              <a:defRPr lang="zh-CN" sz="1200" b="1"/>
            </a:lvl7pPr>
            <a:lvl8pPr marL="2400300" indent="0" latinLnBrk="0">
              <a:buNone/>
              <a:defRPr lang="zh-CN" sz="1200" b="1"/>
            </a:lvl8pPr>
            <a:lvl9pPr marL="2743200" indent="0" latinLnBrk="0">
              <a:buNone/>
              <a:defRPr lang="zh-CN" sz="1200" b="1"/>
            </a:lvl9pPr>
          </a:lstStyle>
          <a:p>
            <a:pPr lvl="0"/>
            <a:r>
              <a:rPr lang="zh-CN" altLang="en-US" smtClean="0"/>
              <a:t>单击此处编辑母版文本样式</a:t>
            </a:r>
          </a:p>
        </p:txBody>
      </p:sp>
      <p:sp>
        <p:nvSpPr>
          <p:cNvPr id="4" name="内容占位符 3"/>
          <p:cNvSpPr>
            <a:spLocks noGrp="1"/>
          </p:cNvSpPr>
          <p:nvPr>
            <p:ph sz="half" idx="2"/>
          </p:nvPr>
        </p:nvSpPr>
        <p:spPr>
          <a:xfrm>
            <a:off x="623888" y="2193929"/>
            <a:ext cx="3867150" cy="397827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smtClean="0"/>
              <a:t>单击此处编辑母版文本样式</a:t>
            </a:r>
          </a:p>
          <a:p>
            <a:pPr marL="0" lvl="1" indent="0">
              <a:lnSpc>
                <a:spcPct val="150000"/>
              </a:lnSpc>
              <a:spcAft>
                <a:spcPts val="900"/>
              </a:spcAft>
              <a:buNone/>
            </a:pPr>
            <a:r>
              <a:rPr lang="zh-CN" altLang="en-US" smtClean="0"/>
              <a:t>第二级</a:t>
            </a:r>
          </a:p>
          <a:p>
            <a:pPr marL="0" lvl="2" indent="0">
              <a:lnSpc>
                <a:spcPct val="150000"/>
              </a:lnSpc>
              <a:spcAft>
                <a:spcPts val="900"/>
              </a:spcAft>
              <a:buNone/>
            </a:pPr>
            <a:r>
              <a:rPr lang="zh-CN" altLang="en-US" smtClean="0"/>
              <a:t>第三级</a:t>
            </a:r>
          </a:p>
          <a:p>
            <a:pPr marL="0" lvl="3" indent="0">
              <a:lnSpc>
                <a:spcPct val="150000"/>
              </a:lnSpc>
              <a:spcAft>
                <a:spcPts val="900"/>
              </a:spcAft>
              <a:buNone/>
            </a:pPr>
            <a:r>
              <a:rPr lang="zh-CN" altLang="en-US" smtClean="0"/>
              <a:t>第四级</a:t>
            </a:r>
          </a:p>
          <a:p>
            <a:pPr marL="0" lvl="4" indent="0">
              <a:lnSpc>
                <a:spcPct val="150000"/>
              </a:lnSpc>
              <a:spcAft>
                <a:spcPts val="900"/>
              </a:spcAft>
              <a:buNone/>
            </a:pPr>
            <a:r>
              <a:rPr lang="zh-CN" altLang="en-US" smtClean="0"/>
              <a:t>第五级</a:t>
            </a:r>
            <a:endParaRPr lang="zh-CN"/>
          </a:p>
        </p:txBody>
      </p:sp>
      <p:sp>
        <p:nvSpPr>
          <p:cNvPr id="5" name="文本占位符 4"/>
          <p:cNvSpPr>
            <a:spLocks noGrp="1"/>
          </p:cNvSpPr>
          <p:nvPr>
            <p:ph type="body" sz="quarter" idx="3"/>
          </p:nvPr>
        </p:nvSpPr>
        <p:spPr>
          <a:xfrm>
            <a:off x="4642249" y="1489075"/>
            <a:ext cx="3868340" cy="641350"/>
          </a:xfrm>
        </p:spPr>
        <p:txBody>
          <a:bodyPr anchor="b"/>
          <a:lstStyle>
            <a:lvl1pPr marL="0" indent="0" latinLnBrk="0">
              <a:buNone/>
              <a:defRPr lang="zh-CN" sz="1800" b="1"/>
            </a:lvl1pPr>
            <a:lvl2pPr marL="342900" indent="0" latinLnBrk="0">
              <a:buNone/>
              <a:defRPr lang="zh-CN" sz="1500" b="1"/>
            </a:lvl2pPr>
            <a:lvl3pPr marL="685800" indent="0" latinLnBrk="0">
              <a:buNone/>
              <a:defRPr lang="zh-CN" sz="1350" b="1"/>
            </a:lvl3pPr>
            <a:lvl4pPr marL="1028700" indent="0" latinLnBrk="0">
              <a:buNone/>
              <a:defRPr lang="zh-CN" sz="1200" b="1"/>
            </a:lvl4pPr>
            <a:lvl5pPr marL="1371600" indent="0" latinLnBrk="0">
              <a:buNone/>
              <a:defRPr lang="zh-CN" sz="1200" b="1"/>
            </a:lvl5pPr>
            <a:lvl6pPr marL="1714500" indent="0" latinLnBrk="0">
              <a:buNone/>
              <a:defRPr lang="zh-CN" sz="1200" b="1"/>
            </a:lvl6pPr>
            <a:lvl7pPr marL="2057400" indent="0" latinLnBrk="0">
              <a:buNone/>
              <a:defRPr lang="zh-CN" sz="1200" b="1"/>
            </a:lvl7pPr>
            <a:lvl8pPr marL="2400300" indent="0" latinLnBrk="0">
              <a:buNone/>
              <a:defRPr lang="zh-CN" sz="1200" b="1"/>
            </a:lvl8pPr>
            <a:lvl9pPr marL="2743200" indent="0" latinLnBrk="0">
              <a:buNone/>
              <a:defRPr lang="zh-CN"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2249" y="2193929"/>
            <a:ext cx="3868340" cy="397827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smtClean="0"/>
              <a:t>单击此处编辑母版文本样式</a:t>
            </a:r>
          </a:p>
          <a:p>
            <a:pPr marL="0" lvl="1" indent="0">
              <a:lnSpc>
                <a:spcPct val="150000"/>
              </a:lnSpc>
              <a:spcAft>
                <a:spcPts val="900"/>
              </a:spcAft>
              <a:buNone/>
            </a:pPr>
            <a:r>
              <a:rPr lang="zh-CN" altLang="en-US" smtClean="0"/>
              <a:t>第二级</a:t>
            </a:r>
          </a:p>
          <a:p>
            <a:pPr marL="0" lvl="2" indent="0">
              <a:lnSpc>
                <a:spcPct val="150000"/>
              </a:lnSpc>
              <a:spcAft>
                <a:spcPts val="900"/>
              </a:spcAft>
              <a:buNone/>
            </a:pPr>
            <a:r>
              <a:rPr lang="zh-CN" altLang="en-US" smtClean="0"/>
              <a:t>第三级</a:t>
            </a:r>
          </a:p>
          <a:p>
            <a:pPr marL="0" lvl="3" indent="0">
              <a:lnSpc>
                <a:spcPct val="150000"/>
              </a:lnSpc>
              <a:spcAft>
                <a:spcPts val="900"/>
              </a:spcAft>
              <a:buNone/>
            </a:pPr>
            <a:r>
              <a:rPr lang="zh-CN" altLang="en-US" smtClean="0"/>
              <a:t>第四级</a:t>
            </a:r>
          </a:p>
          <a:p>
            <a:pPr marL="0" lvl="4" indent="0">
              <a:lnSpc>
                <a:spcPct val="150000"/>
              </a:lnSpc>
              <a:spcAft>
                <a:spcPts val="900"/>
              </a:spcAft>
              <a:buNone/>
            </a:pPr>
            <a:r>
              <a:rPr lang="zh-CN" altLang="en-US" smtClean="0"/>
              <a:t>第五级</a:t>
            </a:r>
            <a:endParaRPr lang="zh-CN"/>
          </a:p>
        </p:txBody>
      </p:sp>
      <p:sp>
        <p:nvSpPr>
          <p:cNvPr id="7" name="日期占位符 6"/>
          <p:cNvSpPr>
            <a:spLocks noGrp="1"/>
          </p:cNvSpPr>
          <p:nvPr>
            <p:ph type="dt" sz="half" idx="10"/>
          </p:nvPr>
        </p:nvSpPr>
        <p:spPr/>
        <p:txBody>
          <a:bodyPr/>
          <a:lstStyle/>
          <a:p>
            <a:fld id="{8BEEBAAA-29B5-4AF5-BC5F-7E580C29002D}" type="datetimeFigureOut">
              <a:rPr lang="zh-CN" altLang="en-US"/>
              <a:t>2018/5/10</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9860EDB8-5305-433F-BE41-D7A86D811DB3}" type="slidenum">
              <a:rPr/>
              <a:t>‹#›</a:t>
            </a:fld>
            <a:endParaRPr lang="zh-CN"/>
          </a:p>
        </p:txBody>
      </p:sp>
      <p:sp>
        <p:nvSpPr>
          <p:cNvPr id="11" name="矩形 10"/>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smtClean="0"/>
              <a:t>单击此处编辑母版标题样式</a:t>
            </a:r>
            <a:endParaRPr lang="zh-CN"/>
          </a:p>
        </p:txBody>
      </p:sp>
      <p:sp>
        <p:nvSpPr>
          <p:cNvPr id="3" name="日期占位符 2"/>
          <p:cNvSpPr>
            <a:spLocks noGrp="1"/>
          </p:cNvSpPr>
          <p:nvPr>
            <p:ph type="dt" sz="half" idx="10"/>
          </p:nvPr>
        </p:nvSpPr>
        <p:spPr/>
        <p:txBody>
          <a:bodyPr/>
          <a:lstStyle/>
          <a:p>
            <a:fld id="{8BEEBAAA-29B5-4AF5-BC5F-7E580C29002D}" type="datetimeFigureOut">
              <a:rPr lang="zh-CN" altLang="en-US"/>
              <a:t>2018/5/10</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9860EDB8-5305-433F-BE41-D7A86D811DB3}" type="slidenum">
              <a:rPr/>
              <a:t>‹#›</a:t>
            </a:fld>
            <a:endParaRPr lang="zh-CN"/>
          </a:p>
        </p:txBody>
      </p:sp>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EEBAAA-29B5-4AF5-BC5F-7E580C29002D}" type="datetimeFigureOut">
              <a:rPr lang="zh-CN" altLang="en-US"/>
              <a:t>2018/5/10</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latinLnBrk="0">
              <a:defRPr lang="zh-CN" sz="2400"/>
            </a:lvl1pPr>
          </a:lstStyle>
          <a:p>
            <a:r>
              <a:rPr lang="zh-CN" altLang="en-US" smtClean="0"/>
              <a:t>单击此处编辑母版标题样式</a:t>
            </a:r>
            <a:endParaRPr lang="zh-CN"/>
          </a:p>
        </p:txBody>
      </p:sp>
      <p:sp>
        <p:nvSpPr>
          <p:cNvPr id="3" name="内容占位符 2"/>
          <p:cNvSpPr>
            <a:spLocks noGrp="1"/>
          </p:cNvSpPr>
          <p:nvPr>
            <p:ph idx="1"/>
          </p:nvPr>
        </p:nvSpPr>
        <p:spPr>
          <a:xfrm>
            <a:off x="3887391" y="987430"/>
            <a:ext cx="4629150" cy="487362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smtClean="0"/>
              <a:t>单击此处编辑母版文本样式</a:t>
            </a:r>
          </a:p>
          <a:p>
            <a:pPr marL="0" lvl="1" indent="0">
              <a:lnSpc>
                <a:spcPct val="150000"/>
              </a:lnSpc>
              <a:spcAft>
                <a:spcPts val="900"/>
              </a:spcAft>
              <a:buNone/>
            </a:pPr>
            <a:r>
              <a:rPr lang="zh-CN" altLang="en-US" smtClean="0"/>
              <a:t>第二级</a:t>
            </a:r>
          </a:p>
          <a:p>
            <a:pPr marL="0" lvl="2" indent="0">
              <a:lnSpc>
                <a:spcPct val="150000"/>
              </a:lnSpc>
              <a:spcAft>
                <a:spcPts val="900"/>
              </a:spcAft>
              <a:buNone/>
            </a:pPr>
            <a:r>
              <a:rPr lang="zh-CN" altLang="en-US" smtClean="0"/>
              <a:t>第三级</a:t>
            </a:r>
          </a:p>
          <a:p>
            <a:pPr marL="0" lvl="3" indent="0">
              <a:lnSpc>
                <a:spcPct val="150000"/>
              </a:lnSpc>
              <a:spcAft>
                <a:spcPts val="900"/>
              </a:spcAft>
              <a:buNone/>
            </a:pPr>
            <a:r>
              <a:rPr lang="zh-CN" altLang="en-US" smtClean="0"/>
              <a:t>第四级</a:t>
            </a:r>
          </a:p>
          <a:p>
            <a:pPr marL="0" lvl="4" indent="0">
              <a:lnSpc>
                <a:spcPct val="150000"/>
              </a:lnSpc>
              <a:spcAft>
                <a:spcPts val="900"/>
              </a:spcAft>
              <a:buNone/>
            </a:pPr>
            <a:r>
              <a:rPr lang="zh-CN" altLang="en-US" smtClean="0"/>
              <a:t>第五级</a:t>
            </a:r>
            <a:endParaRPr lang="zh-CN"/>
          </a:p>
        </p:txBody>
      </p:sp>
      <p:sp>
        <p:nvSpPr>
          <p:cNvPr id="4" name="文本占位符 3"/>
          <p:cNvSpPr>
            <a:spLocks noGrp="1"/>
          </p:cNvSpPr>
          <p:nvPr>
            <p:ph type="body" sz="half" idx="2"/>
          </p:nvPr>
        </p:nvSpPr>
        <p:spPr>
          <a:xfrm>
            <a:off x="629841" y="2101850"/>
            <a:ext cx="2949178" cy="3759200"/>
          </a:xfrm>
        </p:spPr>
        <p:txBody>
          <a:bodyPr/>
          <a:lstStyle>
            <a:lvl1pPr marL="0" indent="0" latinLnBrk="0">
              <a:buNone/>
              <a:defRPr lang="zh-CN" sz="1200"/>
            </a:lvl1pPr>
            <a:lvl2pPr marL="342900" indent="0" latinLnBrk="0">
              <a:buNone/>
              <a:defRPr lang="zh-CN" sz="1050"/>
            </a:lvl2pPr>
            <a:lvl3pPr marL="685800" indent="0" latinLnBrk="0">
              <a:buNone/>
              <a:defRPr lang="zh-CN" sz="900"/>
            </a:lvl3pPr>
            <a:lvl4pPr marL="1028700" indent="0" latinLnBrk="0">
              <a:buNone/>
              <a:defRPr lang="zh-CN" sz="750"/>
            </a:lvl4pPr>
            <a:lvl5pPr marL="1371600" indent="0" latinLnBrk="0">
              <a:buNone/>
              <a:defRPr lang="zh-CN" sz="750"/>
            </a:lvl5pPr>
            <a:lvl6pPr marL="1714500" indent="0" latinLnBrk="0">
              <a:buNone/>
              <a:defRPr lang="zh-CN" sz="750"/>
            </a:lvl6pPr>
            <a:lvl7pPr marL="2057400" indent="0" latinLnBrk="0">
              <a:buNone/>
              <a:defRPr lang="zh-CN" sz="750"/>
            </a:lvl7pPr>
            <a:lvl8pPr marL="2400300" indent="0" latinLnBrk="0">
              <a:buNone/>
              <a:defRPr lang="zh-CN" sz="750"/>
            </a:lvl8pPr>
            <a:lvl9pPr marL="2743200" indent="0" latinLnBrk="0">
              <a:buNone/>
              <a:defRPr lang="zh-CN"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EEBAAA-29B5-4AF5-BC5F-7E580C29002D}" type="datetimeFigureOut">
              <a:rPr lang="zh-CN" altLang="en-US"/>
              <a:t>2018/5/10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628650" y="6356355"/>
            <a:ext cx="2457450" cy="365125"/>
          </a:xfrm>
          <a:prstGeom prst="rect">
            <a:avLst/>
          </a:prstGeom>
        </p:spPr>
        <p:txBody>
          <a:bodyPr vert="horz" lIns="91440" tIns="45720" rIns="91440" bIns="45720" rtlCol="0" anchor="ctr"/>
          <a:lstStyle>
            <a:lvl1pPr algn="l" latinLnBrk="0">
              <a:defRPr lang="zh-CN" sz="900">
                <a:solidFill>
                  <a:schemeClr val="tx1">
                    <a:tint val="75000"/>
                  </a:schemeClr>
                </a:solidFill>
                <a:latin typeface="Microsoft YaHei UI" pitchFamily="34" charset="-122"/>
                <a:ea typeface="Microsoft YaHei UI" pitchFamily="34" charset="-122"/>
              </a:defRPr>
            </a:lvl1pPr>
          </a:lstStyle>
          <a:p>
            <a:fld id="{8BEEBAAA-29B5-4AF5-BC5F-7E580C29002D}" type="datetimeFigureOut">
              <a:rPr lang="en-US" altLang="zh-CN" smtClean="0"/>
              <a:t>5/10/18</a:t>
            </a:fld>
            <a:endParaRPr lang="zh-CN" altLang="en-US"/>
          </a:p>
        </p:txBody>
      </p:sp>
      <p:sp>
        <p:nvSpPr>
          <p:cNvPr id="5" name="页脚占位符 4"/>
          <p:cNvSpPr>
            <a:spLocks noGrp="1"/>
          </p:cNvSpPr>
          <p:nvPr>
            <p:ph type="ftr" sz="quarter" idx="3"/>
          </p:nvPr>
        </p:nvSpPr>
        <p:spPr>
          <a:xfrm>
            <a:off x="3486150" y="6356355"/>
            <a:ext cx="2171700" cy="365125"/>
          </a:xfrm>
          <a:prstGeom prst="rect">
            <a:avLst/>
          </a:prstGeom>
        </p:spPr>
        <p:txBody>
          <a:bodyPr vert="horz" lIns="91440" tIns="45720" rIns="91440" bIns="45720" rtlCol="0" anchor="ctr"/>
          <a:lstStyle>
            <a:lvl1pPr algn="ctr" latinLnBrk="0">
              <a:defRPr lang="zh-CN" sz="900">
                <a:solidFill>
                  <a:schemeClr val="tx1">
                    <a:tint val="75000"/>
                  </a:schemeClr>
                </a:solidFill>
                <a:latin typeface="Microsoft YaHei UI" pitchFamily="34" charset="-122"/>
                <a:ea typeface="Microsoft YaHei UI" pitchFamily="34" charset="-122"/>
              </a:defRPr>
            </a:lvl1pPr>
          </a:lstStyle>
          <a:p>
            <a:endParaRPr lang="zh-CN" altLang="en-US"/>
          </a:p>
        </p:txBody>
      </p:sp>
      <p:sp>
        <p:nvSpPr>
          <p:cNvPr id="6" name="幻灯片编号占位符 5"/>
          <p:cNvSpPr>
            <a:spLocks noGrp="1"/>
          </p:cNvSpPr>
          <p:nvPr>
            <p:ph type="sldNum" sz="quarter" idx="4"/>
          </p:nvPr>
        </p:nvSpPr>
        <p:spPr>
          <a:xfrm>
            <a:off x="6057900" y="6356355"/>
            <a:ext cx="2457450" cy="365125"/>
          </a:xfrm>
          <a:prstGeom prst="rect">
            <a:avLst/>
          </a:prstGeom>
        </p:spPr>
        <p:txBody>
          <a:bodyPr vert="horz" lIns="91440" tIns="45720" rIns="91440" bIns="45720" rtlCol="0" anchor="ctr"/>
          <a:lstStyle>
            <a:lvl1pPr algn="r" latinLnBrk="0">
              <a:defRPr lang="zh-CN" sz="900">
                <a:solidFill>
                  <a:schemeClr val="tx1">
                    <a:tint val="75000"/>
                  </a:schemeClr>
                </a:solidFill>
                <a:latin typeface="Microsoft YaHei UI" pitchFamily="34" charset="-122"/>
                <a:ea typeface="Microsoft YaHei UI" pitchFamily="34" charset="-122"/>
              </a:defRPr>
            </a:lvl1pPr>
          </a:lstStyle>
          <a:p>
            <a:fld id="{9860EDB8-5305-433F-BE41-D7A86D811DB3}"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l" defTabSz="685800" rtl="0" eaLnBrk="1" latinLnBrk="0" hangingPunct="1">
        <a:spcBef>
          <a:spcPct val="0"/>
        </a:spcBef>
        <a:buNone/>
        <a:defRPr lang="zh-CN" sz="3300" kern="1200">
          <a:solidFill>
            <a:schemeClr val="tx1"/>
          </a:solidFill>
          <a:latin typeface="Microsoft YaHei UI" pitchFamily="34" charset="-122"/>
          <a:ea typeface="Microsoft YaHei UI" pitchFamily="34" charset="-122"/>
          <a:cs typeface="+mj-cs"/>
        </a:defRPr>
      </a:lvl1pPr>
    </p:titleStyle>
    <p:bodyStyle>
      <a:lvl1pPr marL="171450" indent="-171450" algn="l" defTabSz="685800" rtl="0" eaLnBrk="1" latinLnBrk="0" hangingPunct="1">
        <a:lnSpc>
          <a:spcPct val="140000"/>
        </a:lnSpc>
        <a:spcBef>
          <a:spcPct val="30000"/>
        </a:spcBef>
        <a:buFont typeface="Arial" pitchFamily="34" charset="0"/>
        <a:buChar char="•"/>
        <a:defRPr lang="zh-CN" sz="2400" kern="1200">
          <a:solidFill>
            <a:schemeClr val="tx1"/>
          </a:solidFill>
          <a:latin typeface="Microsoft YaHei UI" pitchFamily="34" charset="-122"/>
          <a:ea typeface="Microsoft YaHei UI" pitchFamily="34" charset="-122"/>
          <a:cs typeface="+mn-cs"/>
        </a:defRPr>
      </a:lvl1pPr>
      <a:lvl2pPr marL="514350" indent="-171450" algn="l" defTabSz="685800" rtl="0" eaLnBrk="1" latinLnBrk="0" hangingPunct="1">
        <a:lnSpc>
          <a:spcPct val="140000"/>
        </a:lnSpc>
        <a:spcBef>
          <a:spcPct val="30000"/>
        </a:spcBef>
        <a:buFont typeface="Arial" pitchFamily="34" charset="0"/>
        <a:buChar char="•"/>
        <a:defRPr lang="zh-CN" sz="2000" kern="1200">
          <a:solidFill>
            <a:schemeClr val="tx1"/>
          </a:solidFill>
          <a:latin typeface="Microsoft YaHei UI" pitchFamily="34" charset="-122"/>
          <a:ea typeface="Microsoft YaHei UI" pitchFamily="34" charset="-122"/>
          <a:cs typeface="+mn-cs"/>
        </a:defRPr>
      </a:lvl2pPr>
      <a:lvl3pPr marL="857250" indent="-171450" algn="l" defTabSz="685800" rtl="0" eaLnBrk="1" latinLnBrk="0" hangingPunct="1">
        <a:lnSpc>
          <a:spcPct val="140000"/>
        </a:lnSpc>
        <a:spcBef>
          <a:spcPct val="30000"/>
        </a:spcBef>
        <a:buFont typeface="Arial" pitchFamily="34" charset="0"/>
        <a:buChar char="•"/>
        <a:defRPr lang="zh-CN" sz="1600" kern="1200">
          <a:solidFill>
            <a:schemeClr val="tx1"/>
          </a:solidFill>
          <a:latin typeface="Microsoft YaHei UI" pitchFamily="34" charset="-122"/>
          <a:ea typeface="Microsoft YaHei UI" pitchFamily="34" charset="-122"/>
          <a:cs typeface="+mn-cs"/>
        </a:defRPr>
      </a:lvl3pPr>
      <a:lvl4pPr marL="1200150" indent="-171450" algn="l" defTabSz="685800" rtl="0" eaLnBrk="1" latinLnBrk="0" hangingPunct="1">
        <a:lnSpc>
          <a:spcPct val="140000"/>
        </a:lnSpc>
        <a:spcBef>
          <a:spcPct val="30000"/>
        </a:spcBef>
        <a:buFont typeface="Arial" pitchFamily="34" charset="0"/>
        <a:buChar char="•"/>
        <a:defRPr lang="zh-CN" sz="1400" kern="1200">
          <a:solidFill>
            <a:schemeClr val="tx1"/>
          </a:solidFill>
          <a:latin typeface="Microsoft YaHei UI" pitchFamily="34" charset="-122"/>
          <a:ea typeface="Microsoft YaHei UI" pitchFamily="34" charset="-122"/>
          <a:cs typeface="+mn-cs"/>
        </a:defRPr>
      </a:lvl4pPr>
      <a:lvl5pPr marL="1543050" indent="-171450" algn="l" defTabSz="685800" rtl="0" eaLnBrk="1" latinLnBrk="0" hangingPunct="1">
        <a:lnSpc>
          <a:spcPct val="140000"/>
        </a:lnSpc>
        <a:spcBef>
          <a:spcPct val="30000"/>
        </a:spcBef>
        <a:buFont typeface="Arial" pitchFamily="34" charset="0"/>
        <a:buChar char="•"/>
        <a:defRPr lang="zh-CN" sz="1400" kern="1200">
          <a:solidFill>
            <a:schemeClr val="tx1"/>
          </a:solidFill>
          <a:latin typeface="Microsoft YaHei UI" pitchFamily="34" charset="-122"/>
          <a:ea typeface="Microsoft YaHei UI" pitchFamily="34" charset="-122"/>
          <a:cs typeface="+mn-cs"/>
        </a:defRPr>
      </a:lvl5pPr>
      <a:lvl6pPr marL="1885950" indent="-171450" algn="l" defTabSz="685800" rtl="0" eaLnBrk="1" latinLnBrk="0" hangingPunct="1">
        <a:lnSpc>
          <a:spcPct val="90000"/>
        </a:lnSpc>
        <a:spcBef>
          <a:spcPct val="30000"/>
        </a:spcBef>
        <a:buFont typeface="Arial" pitchFamily="34" charset="0"/>
        <a:buChar char="•"/>
        <a:defRPr lang="zh-CN"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itchFamily="34" charset="0"/>
        <a:buChar char="•"/>
        <a:defRPr lang="zh-CN"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itchFamily="34" charset="0"/>
        <a:buChar char="•"/>
        <a:defRPr lang="zh-CN"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itchFamily="34" charset="0"/>
        <a:buChar char="•"/>
        <a:defRPr lang="zh-CN" sz="1350" kern="1200">
          <a:solidFill>
            <a:schemeClr val="tx1"/>
          </a:solidFill>
          <a:latin typeface="+mn-lt"/>
          <a:ea typeface="+mn-ea"/>
          <a:cs typeface="+mn-cs"/>
        </a:defRPr>
      </a:lvl9pPr>
    </p:bodyStyle>
    <p:otherStyle>
      <a:defPPr>
        <a:defRPr lang="zh-CN"/>
      </a:defPPr>
      <a:lvl1pPr marL="0" algn="l" defTabSz="685800" rtl="0" eaLnBrk="1" latinLnBrk="0" hangingPunct="1">
        <a:defRPr lang="zh-CN" sz="1350" kern="1200">
          <a:solidFill>
            <a:schemeClr val="tx1"/>
          </a:solidFill>
          <a:latin typeface="+mn-lt"/>
          <a:ea typeface="+mn-ea"/>
          <a:cs typeface="+mn-cs"/>
        </a:defRPr>
      </a:lvl1pPr>
      <a:lvl2pPr marL="342900" algn="l" defTabSz="685800" rtl="0" eaLnBrk="1" latinLnBrk="0" hangingPunct="1">
        <a:defRPr lang="zh-CN" sz="1350" kern="1200">
          <a:solidFill>
            <a:schemeClr val="tx1"/>
          </a:solidFill>
          <a:latin typeface="+mn-lt"/>
          <a:ea typeface="+mn-ea"/>
          <a:cs typeface="+mn-cs"/>
        </a:defRPr>
      </a:lvl2pPr>
      <a:lvl3pPr marL="685800" algn="l" defTabSz="685800" rtl="0" eaLnBrk="1" latinLnBrk="0" hangingPunct="1">
        <a:defRPr lang="zh-CN" sz="1350" kern="1200">
          <a:solidFill>
            <a:schemeClr val="tx1"/>
          </a:solidFill>
          <a:latin typeface="+mn-lt"/>
          <a:ea typeface="+mn-ea"/>
          <a:cs typeface="+mn-cs"/>
        </a:defRPr>
      </a:lvl3pPr>
      <a:lvl4pPr marL="1028700" algn="l" defTabSz="685800" rtl="0" eaLnBrk="1" latinLnBrk="0" hangingPunct="1">
        <a:defRPr lang="zh-CN" sz="1350" kern="1200">
          <a:solidFill>
            <a:schemeClr val="tx1"/>
          </a:solidFill>
          <a:latin typeface="+mn-lt"/>
          <a:ea typeface="+mn-ea"/>
          <a:cs typeface="+mn-cs"/>
        </a:defRPr>
      </a:lvl4pPr>
      <a:lvl5pPr marL="1371600" algn="l" defTabSz="685800" rtl="0" eaLnBrk="1" latinLnBrk="0" hangingPunct="1">
        <a:defRPr lang="zh-CN" sz="1350" kern="1200">
          <a:solidFill>
            <a:schemeClr val="tx1"/>
          </a:solidFill>
          <a:latin typeface="+mn-lt"/>
          <a:ea typeface="+mn-ea"/>
          <a:cs typeface="+mn-cs"/>
        </a:defRPr>
      </a:lvl5pPr>
      <a:lvl6pPr marL="1714500" algn="l" defTabSz="685800" rtl="0" eaLnBrk="1" latinLnBrk="0" hangingPunct="1">
        <a:defRPr lang="zh-CN" sz="1350" kern="1200">
          <a:solidFill>
            <a:schemeClr val="tx1"/>
          </a:solidFill>
          <a:latin typeface="+mn-lt"/>
          <a:ea typeface="+mn-ea"/>
          <a:cs typeface="+mn-cs"/>
        </a:defRPr>
      </a:lvl6pPr>
      <a:lvl7pPr marL="2057400" algn="l" defTabSz="685800" rtl="0" eaLnBrk="1" latinLnBrk="0" hangingPunct="1">
        <a:defRPr lang="zh-CN" sz="1350" kern="1200">
          <a:solidFill>
            <a:schemeClr val="tx1"/>
          </a:solidFill>
          <a:latin typeface="+mn-lt"/>
          <a:ea typeface="+mn-ea"/>
          <a:cs typeface="+mn-cs"/>
        </a:defRPr>
      </a:lvl7pPr>
      <a:lvl8pPr marL="2400300" algn="l" defTabSz="685800" rtl="0" eaLnBrk="1" latinLnBrk="0" hangingPunct="1">
        <a:defRPr lang="zh-CN" sz="1350" kern="1200">
          <a:solidFill>
            <a:schemeClr val="tx1"/>
          </a:solidFill>
          <a:latin typeface="+mn-lt"/>
          <a:ea typeface="+mn-ea"/>
          <a:cs typeface="+mn-cs"/>
        </a:defRPr>
      </a:lvl8pPr>
      <a:lvl9pPr marL="2743200" algn="l" defTabSz="685800" rtl="0" eaLnBrk="1" latinLnBrk="0" hangingPunct="1">
        <a:defRPr lang="zh-CN"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D3400-A3FE-B946-A3A4-47ACBF263EE2}" type="datetimeFigureOut">
              <a:rPr kumimoji="1" lang="zh-CN" altLang="en-US" smtClean="0"/>
              <a:t>2018/5/10</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BE337-6C82-214F-9EA6-558D35415685}" type="slidenum">
              <a:rPr kumimoji="1" lang="zh-CN" altLang="en-US" smtClean="0"/>
              <a:t>‹#›</a:t>
            </a:fld>
            <a:endParaRPr kumimoji="1" lang="zh-CN" altLang="en-US"/>
          </a:p>
        </p:txBody>
      </p:sp>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8628756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baike.baidu.com/item/%E6%B7%B1%E5%BA%A6%E4%BC%98%E5%85%88%E9%81%8D%E5%8E%8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f"/><Relationship Id="rId3" Type="http://schemas.openxmlformats.org/officeDocument/2006/relationships/image" Target="../media/image1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30160" y="2837519"/>
            <a:ext cx="5635671" cy="846162"/>
          </a:xfrm>
        </p:spPr>
        <p:txBody>
          <a:bodyPr>
            <a:normAutofit/>
          </a:bodyPr>
          <a:lstStyle/>
          <a:p>
            <a:r>
              <a:rPr lang="zh-CN" altLang="en-US" dirty="0" smtClean="0"/>
              <a:t>实验三：花样黑白棋</a:t>
            </a:r>
            <a:endParaRPr lang="zh-CN" dirty="0">
              <a:latin typeface="Microsoft YaHei UI" pitchFamily="34" charset="-122"/>
              <a:ea typeface="Microsoft YaHei UI"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736979324"/>
              </p:ext>
            </p:extLst>
          </p:nvPr>
        </p:nvGraphicFramePr>
        <p:xfrm>
          <a:off x="855263" y="2666240"/>
          <a:ext cx="1273792" cy="1188720"/>
        </p:xfrm>
        <a:graphic>
          <a:graphicData uri="http://schemas.openxmlformats.org/drawingml/2006/table">
            <a:tbl>
              <a:tblPr firstRow="1" bandRow="1">
                <a:effectLst/>
                <a:tableStyleId>{5940675A-B579-460E-94D1-54222C63F5DA}</a:tableStyleId>
              </a:tblPr>
              <a:tblGrid>
                <a:gridCol w="318448">
                  <a:extLst>
                    <a:ext uri="{9D8B030D-6E8A-4147-A177-3AD203B41FA5}">
                      <a16:colId xmlns="" xmlns:a16="http://schemas.microsoft.com/office/drawing/2014/main" val="20000"/>
                    </a:ext>
                  </a:extLst>
                </a:gridCol>
                <a:gridCol w="318448">
                  <a:extLst>
                    <a:ext uri="{9D8B030D-6E8A-4147-A177-3AD203B41FA5}">
                      <a16:colId xmlns="" xmlns:a16="http://schemas.microsoft.com/office/drawing/2014/main" val="20001"/>
                    </a:ext>
                  </a:extLst>
                </a:gridCol>
                <a:gridCol w="318448">
                  <a:extLst>
                    <a:ext uri="{9D8B030D-6E8A-4147-A177-3AD203B41FA5}">
                      <a16:colId xmlns="" xmlns:a16="http://schemas.microsoft.com/office/drawing/2014/main" val="20002"/>
                    </a:ext>
                  </a:extLst>
                </a:gridCol>
                <a:gridCol w="318448">
                  <a:extLst>
                    <a:ext uri="{9D8B030D-6E8A-4147-A177-3AD203B41FA5}">
                      <a16:colId xmlns="" xmlns:a16="http://schemas.microsoft.com/office/drawing/2014/main" val="20003"/>
                    </a:ext>
                  </a:extLst>
                </a:gridCol>
              </a:tblGrid>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0000"/>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0001"/>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0002"/>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比赛注意事项</a:t>
            </a:r>
            <a:endParaRPr kumimoji="1" lang="zh-CN" altLang="en-US" dirty="0"/>
          </a:p>
        </p:txBody>
      </p:sp>
      <p:sp>
        <p:nvSpPr>
          <p:cNvPr id="3" name="内容占位符 2"/>
          <p:cNvSpPr>
            <a:spLocks noGrp="1"/>
          </p:cNvSpPr>
          <p:nvPr>
            <p:ph idx="1"/>
          </p:nvPr>
        </p:nvSpPr>
        <p:spPr/>
        <p:txBody>
          <a:bodyPr>
            <a:normAutofit/>
          </a:bodyPr>
          <a:lstStyle/>
          <a:p>
            <a:pPr marL="342900" indent="-342900"/>
            <a:r>
              <a:rPr lang="zh-CN" altLang="en-US" dirty="0" smtClean="0">
                <a:latin typeface="微软雅黑" pitchFamily="34" charset="-122"/>
                <a:ea typeface="微软雅黑" pitchFamily="34" charset="-122"/>
              </a:rPr>
              <a:t>每</a:t>
            </a:r>
            <a:r>
              <a:rPr lang="zh-CN" altLang="en-US" dirty="0">
                <a:latin typeface="微软雅黑" pitchFamily="34" charset="-122"/>
                <a:ea typeface="微软雅黑" pitchFamily="34" charset="-122"/>
              </a:rPr>
              <a:t>轮比赛开始后，每位参赛者</a:t>
            </a:r>
            <a:r>
              <a:rPr lang="zh-CN" altLang="en-US" dirty="0">
                <a:solidFill>
                  <a:srgbClr val="FF0000"/>
                </a:solidFill>
                <a:latin typeface="微软雅黑" pitchFamily="34" charset="-122"/>
                <a:ea typeface="微软雅黑" pitchFamily="34" charset="-122"/>
              </a:rPr>
              <a:t>有且仅有一次</a:t>
            </a:r>
            <a:r>
              <a:rPr lang="zh-CN" altLang="en-US" dirty="0">
                <a:latin typeface="微软雅黑" pitchFamily="34" charset="-122"/>
                <a:ea typeface="微软雅黑" pitchFamily="34" charset="-122"/>
              </a:rPr>
              <a:t>连入服务器的机会，先连入的参赛者需要等待其他参赛者，所以</a:t>
            </a:r>
            <a:r>
              <a:rPr lang="zh-CN" altLang="en-US" dirty="0">
                <a:solidFill>
                  <a:srgbClr val="FF0000"/>
                </a:solidFill>
                <a:latin typeface="微软雅黑" pitchFamily="34" charset="-122"/>
                <a:ea typeface="微软雅黑" pitchFamily="34" charset="-122"/>
              </a:rPr>
              <a:t>程序运行后请不要再进行任何其他操作，双手离开键盘即可</a:t>
            </a:r>
            <a:r>
              <a:rPr lang="zh-CN" altLang="en-US" dirty="0">
                <a:latin typeface="微软雅黑" pitchFamily="34" charset="-122"/>
                <a:ea typeface="微软雅黑" pitchFamily="34" charset="-122"/>
              </a:rPr>
              <a:t>，当所有参赛者均连入服务器后，比赛自动开始。</a:t>
            </a:r>
          </a:p>
          <a:p>
            <a:pPr marL="342900" indent="-342900"/>
            <a:r>
              <a:rPr lang="zh-CN" altLang="en-US" dirty="0">
                <a:latin typeface="微软雅黑" pitchFamily="34" charset="-122"/>
                <a:ea typeface="微软雅黑" pitchFamily="34" charset="-122"/>
              </a:rPr>
              <a:t>对比赛结果有异议的同学可以要求助教给予相应的比赛记录日志复盘查看</a:t>
            </a:r>
          </a:p>
          <a:p>
            <a:pPr marL="342900" indent="-342900"/>
            <a:r>
              <a:rPr lang="zh-CN" altLang="en-US" dirty="0">
                <a:solidFill>
                  <a:srgbClr val="FF0000"/>
                </a:solidFill>
                <a:latin typeface="微软雅黑" pitchFamily="34" charset="-122"/>
                <a:ea typeface="微软雅黑" pitchFamily="34" charset="-122"/>
              </a:rPr>
              <a:t>任何违反比赛规则和注意事项的行为，后果自负</a:t>
            </a:r>
          </a:p>
          <a:p>
            <a:pPr marL="0" indent="0">
              <a:buNone/>
            </a:pP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041890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实验内容</a:t>
            </a:r>
            <a:endParaRPr kumimoji="1" lang="zh-CN" altLang="en-US" dirty="0"/>
          </a:p>
        </p:txBody>
      </p:sp>
      <p:sp>
        <p:nvSpPr>
          <p:cNvPr id="3" name="内容占位符 2"/>
          <p:cNvSpPr>
            <a:spLocks noGrp="1"/>
          </p:cNvSpPr>
          <p:nvPr>
            <p:ph idx="1"/>
          </p:nvPr>
        </p:nvSpPr>
        <p:spPr/>
        <p:txBody>
          <a:bodyPr>
            <a:normAutofit fontScale="92500" lnSpcReduction="10000"/>
          </a:bodyPr>
          <a:lstStyle/>
          <a:p>
            <a:pPr marL="342900" indent="-342900">
              <a:buFont typeface="Arial" charset="0"/>
              <a:buChar char="•"/>
            </a:pPr>
            <a:r>
              <a:rPr lang="zh-CN" altLang="en-US" dirty="0" smtClean="0"/>
              <a:t>需要完成的内容</a:t>
            </a:r>
            <a:r>
              <a:rPr lang="en-US" altLang="zh-CN" dirty="0" smtClean="0"/>
              <a:t>:</a:t>
            </a:r>
            <a:endParaRPr lang="zh-CN" altLang="en-US" dirty="0" smtClean="0"/>
          </a:p>
          <a:p>
            <a:pPr marL="685800" lvl="1" indent="-342900">
              <a:buFont typeface="Arial" charset="0"/>
              <a:buChar char="•"/>
            </a:pPr>
            <a:r>
              <a:rPr lang="zh-CN" altLang="en-US" sz="2400" dirty="0" smtClean="0"/>
              <a:t>实现客户端框架中的</a:t>
            </a:r>
            <a:r>
              <a:rPr lang="en-US" altLang="zh-CN" sz="2400" dirty="0" smtClean="0"/>
              <a:t>step</a:t>
            </a:r>
            <a:r>
              <a:rPr lang="zh-CN" altLang="en-US" sz="2400" dirty="0" smtClean="0"/>
              <a:t>函数</a:t>
            </a:r>
          </a:p>
          <a:p>
            <a:pPr marL="1028700" lvl="2" indent="-342900">
              <a:buFont typeface="Arial" charset="0"/>
              <a:buChar char="•"/>
            </a:pPr>
            <a:r>
              <a:rPr lang="zh-CN" altLang="en-US" sz="2000" dirty="0" smtClean="0"/>
              <a:t>函数功能：决定下一步落子位置</a:t>
            </a:r>
            <a:endParaRPr lang="en-US" altLang="zh-CN" sz="2000" dirty="0" smtClean="0"/>
          </a:p>
          <a:p>
            <a:pPr marL="685800" lvl="1" indent="-342900">
              <a:buFont typeface="Arial" charset="0"/>
              <a:buChar char="•"/>
            </a:pPr>
            <a:r>
              <a:rPr lang="zh-CN" altLang="en-US" sz="2400" dirty="0" smtClean="0"/>
              <a:t>实现客户端框架中的</a:t>
            </a:r>
            <a:r>
              <a:rPr lang="en-US" altLang="zh-CN" sz="2400" dirty="0" err="1" smtClean="0"/>
              <a:t>handleMessage</a:t>
            </a:r>
            <a:r>
              <a:rPr lang="zh-CN" altLang="en-US" sz="2400" dirty="0" smtClean="0"/>
              <a:t>函数</a:t>
            </a:r>
            <a:endParaRPr lang="en-US" altLang="zh-CN" sz="2400" dirty="0" smtClean="0"/>
          </a:p>
          <a:p>
            <a:pPr marL="1028700" lvl="2" indent="-342900">
              <a:buFont typeface="Arial" charset="0"/>
              <a:buChar char="•"/>
            </a:pPr>
            <a:r>
              <a:rPr lang="zh-CN" altLang="en-US" sz="2000" dirty="0" smtClean="0"/>
              <a:t>函数功能：接受服务器传来的下子信息。注意，需要你对该下子信息进行处理，</a:t>
            </a:r>
            <a:r>
              <a:rPr lang="zh-CN" altLang="en-US" sz="2000" dirty="0" smtClean="0">
                <a:solidFill>
                  <a:srgbClr val="FF0000"/>
                </a:solidFill>
              </a:rPr>
              <a:t>维护一个本地棋盘</a:t>
            </a:r>
            <a:r>
              <a:rPr lang="zh-CN" altLang="en-US" sz="2000" dirty="0" smtClean="0"/>
              <a:t>。</a:t>
            </a:r>
          </a:p>
          <a:p>
            <a:pPr marL="685800" lvl="1" indent="-342900">
              <a:buFont typeface="Arial" charset="0"/>
              <a:buChar char="•"/>
            </a:pPr>
            <a:r>
              <a:rPr lang="zh-CN" altLang="en-US" sz="2400" dirty="0" smtClean="0"/>
              <a:t>实现客户端框架中的</a:t>
            </a:r>
            <a:r>
              <a:rPr lang="en-US" altLang="zh-CN" sz="2400" dirty="0" smtClean="0"/>
              <a:t> </a:t>
            </a:r>
            <a:r>
              <a:rPr lang="en-US" altLang="zh-CN" sz="2400" dirty="0" err="1" smtClean="0"/>
              <a:t>saveChessBoard</a:t>
            </a:r>
            <a:r>
              <a:rPr lang="zh-CN" altLang="en-US" sz="2400" dirty="0" smtClean="0"/>
              <a:t>函数</a:t>
            </a:r>
            <a:endParaRPr lang="en-US" altLang="zh-CN" sz="2400" dirty="0" smtClean="0"/>
          </a:p>
          <a:p>
            <a:pPr marL="1028700" lvl="2" indent="-342900">
              <a:buFont typeface="Arial" charset="0"/>
              <a:buChar char="•"/>
            </a:pPr>
            <a:r>
              <a:rPr lang="zh-CN" altLang="en-US" sz="2000" dirty="0" smtClean="0"/>
              <a:t>函数功能：保存棋盘信息，实现复盘功能。</a:t>
            </a:r>
          </a:p>
          <a:p>
            <a:pPr marL="685800" lvl="1" indent="-342900">
              <a:buFont typeface="Arial" charset="0"/>
              <a:buChar char="•"/>
            </a:pPr>
            <a:r>
              <a:rPr lang="zh-CN" altLang="en-US" sz="2400" dirty="0" smtClean="0"/>
              <a:t>在不影响上述功能的基础上，自行创意</a:t>
            </a:r>
          </a:p>
          <a:p>
            <a:pPr marL="0" indent="0">
              <a:buNone/>
            </a:pP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9838275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879" y="5436982"/>
            <a:ext cx="2202297" cy="1140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大体框架</a:t>
            </a:r>
            <a:endParaRPr lang="zh-CN" altLang="en-US" dirty="0"/>
          </a:p>
        </p:txBody>
      </p:sp>
      <p:sp>
        <p:nvSpPr>
          <p:cNvPr id="4" name="矩形 3"/>
          <p:cNvSpPr/>
          <p:nvPr/>
        </p:nvSpPr>
        <p:spPr>
          <a:xfrm>
            <a:off x="5071726" y="5460704"/>
            <a:ext cx="2321851" cy="11068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4794977" y="1779829"/>
            <a:ext cx="4114091" cy="17686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圆角矩形 6"/>
          <p:cNvSpPr/>
          <p:nvPr/>
        </p:nvSpPr>
        <p:spPr>
          <a:xfrm>
            <a:off x="2690034" y="2612269"/>
            <a:ext cx="1960260"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Server</a:t>
            </a:r>
            <a:endParaRPr lang="zh-CN" altLang="en-US" sz="2400" dirty="0"/>
          </a:p>
        </p:txBody>
      </p:sp>
      <p:sp>
        <p:nvSpPr>
          <p:cNvPr id="8" name="圆角矩形 7"/>
          <p:cNvSpPr/>
          <p:nvPr/>
        </p:nvSpPr>
        <p:spPr>
          <a:xfrm>
            <a:off x="4841354" y="4639542"/>
            <a:ext cx="1809157" cy="7052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smtClean="0">
                <a:latin typeface="Lato Semibold" panose="020F0502020204030203" pitchFamily="34" charset="0"/>
                <a:ea typeface="Lato Semibold" panose="020F0502020204030203" pitchFamily="34" charset="0"/>
                <a:cs typeface="Lato Semibold" panose="020F0502020204030203" pitchFamily="34" charset="0"/>
              </a:rPr>
              <a:t>Player B</a:t>
            </a:r>
            <a:endParaRPr lang="zh-CN" altLang="en-US" b="1" dirty="0">
              <a:latin typeface="Lato Semibold" panose="020F0502020204030203" pitchFamily="34" charset="0"/>
              <a:cs typeface="Lato Semibold" panose="020F0502020204030203" pitchFamily="34" charset="0"/>
            </a:endParaRPr>
          </a:p>
        </p:txBody>
      </p:sp>
      <p:sp>
        <p:nvSpPr>
          <p:cNvPr id="9" name="圆角矩形 8"/>
          <p:cNvSpPr/>
          <p:nvPr/>
        </p:nvSpPr>
        <p:spPr>
          <a:xfrm>
            <a:off x="730098" y="4639542"/>
            <a:ext cx="1854079" cy="7052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smtClean="0">
                <a:latin typeface="Lato Semibold" panose="020F0502020204030203" pitchFamily="34" charset="0"/>
                <a:ea typeface="Lato Semibold" panose="020F0502020204030203" pitchFamily="34" charset="0"/>
                <a:cs typeface="Lato Semibold" panose="020F0502020204030203" pitchFamily="34" charset="0"/>
              </a:rPr>
              <a:t>Player A</a:t>
            </a:r>
            <a:endParaRPr lang="zh-CN" altLang="en-US" b="1" dirty="0">
              <a:latin typeface="Lato Semibold" panose="020F0502020204030203" pitchFamily="34" charset="0"/>
              <a:cs typeface="Lato Semibold" panose="020F0502020204030203" pitchFamily="34" charset="0"/>
            </a:endParaRPr>
          </a:p>
        </p:txBody>
      </p:sp>
      <p:cxnSp>
        <p:nvCxnSpPr>
          <p:cNvPr id="10" name="直接箭头连接符 9"/>
          <p:cNvCxnSpPr/>
          <p:nvPr/>
        </p:nvCxnSpPr>
        <p:spPr>
          <a:xfrm flipV="1">
            <a:off x="1534629" y="3462875"/>
            <a:ext cx="1325525" cy="1084521"/>
          </a:xfrm>
          <a:prstGeom prst="straightConnector1">
            <a:avLst/>
          </a:prstGeom>
          <a:ln w="38100">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1" name="直接箭头连接符 10"/>
          <p:cNvCxnSpPr/>
          <p:nvPr/>
        </p:nvCxnSpPr>
        <p:spPr>
          <a:xfrm flipH="1" flipV="1">
            <a:off x="4274285" y="3462875"/>
            <a:ext cx="1352109" cy="1084521"/>
          </a:xfrm>
          <a:prstGeom prst="straightConnector1">
            <a:avLst/>
          </a:prstGeom>
          <a:ln w="38100">
            <a:headEnd type="triangle"/>
            <a:tailEnd type="triangle"/>
          </a:ln>
        </p:spPr>
        <p:style>
          <a:lnRef idx="1">
            <a:schemeClr val="accent5"/>
          </a:lnRef>
          <a:fillRef idx="0">
            <a:schemeClr val="accent5"/>
          </a:fillRef>
          <a:effectRef idx="0">
            <a:schemeClr val="accent5"/>
          </a:effectRef>
          <a:fontRef idx="minor">
            <a:schemeClr val="tx1"/>
          </a:fontRef>
        </p:style>
      </p:cxnSp>
      <p:sp>
        <p:nvSpPr>
          <p:cNvPr id="12" name="文本框 11"/>
          <p:cNvSpPr txBox="1"/>
          <p:nvPr/>
        </p:nvSpPr>
        <p:spPr>
          <a:xfrm>
            <a:off x="4950338" y="3778860"/>
            <a:ext cx="1400769" cy="369332"/>
          </a:xfrm>
          <a:prstGeom prst="rect">
            <a:avLst/>
          </a:prstGeom>
          <a:noFill/>
        </p:spPr>
        <p:txBody>
          <a:bodyPr wrap="square" rtlCol="0">
            <a:spAutoFit/>
          </a:bodyPr>
          <a:lstStyle/>
          <a:p>
            <a:r>
              <a:rPr lang="en-US" altLang="zh-CN" b="1" dirty="0" smtClean="0">
                <a:solidFill>
                  <a:schemeClr val="tx1"/>
                </a:solidFill>
                <a:latin typeface="Lato Semibold" panose="020F0502020204030203" pitchFamily="34" charset="0"/>
                <a:ea typeface="Lato Semibold" panose="020F0502020204030203" pitchFamily="34" charset="0"/>
                <a:cs typeface="Lato Semibold" panose="020F0502020204030203" pitchFamily="34" charset="0"/>
              </a:rPr>
              <a:t>Socket</a:t>
            </a:r>
            <a:endParaRPr lang="zh-CN" altLang="en-US" b="1" dirty="0">
              <a:solidFill>
                <a:schemeClr val="tx1"/>
              </a:solidFill>
              <a:latin typeface="Lato Semibold" panose="020F0502020204030203" pitchFamily="34" charset="0"/>
              <a:cs typeface="Lato Semibold" panose="020F0502020204030203" pitchFamily="34" charset="0"/>
            </a:endParaRPr>
          </a:p>
        </p:txBody>
      </p:sp>
      <p:sp>
        <p:nvSpPr>
          <p:cNvPr id="13" name="文本框 12"/>
          <p:cNvSpPr txBox="1"/>
          <p:nvPr/>
        </p:nvSpPr>
        <p:spPr>
          <a:xfrm>
            <a:off x="1474379" y="3770651"/>
            <a:ext cx="1400769" cy="369332"/>
          </a:xfrm>
          <a:prstGeom prst="rect">
            <a:avLst/>
          </a:prstGeom>
          <a:noFill/>
        </p:spPr>
        <p:txBody>
          <a:bodyPr wrap="square" rtlCol="0">
            <a:spAutoFit/>
          </a:bodyPr>
          <a:lstStyle/>
          <a:p>
            <a:r>
              <a:rPr lang="en-US" altLang="zh-CN" b="1" dirty="0" smtClean="0">
                <a:solidFill>
                  <a:schemeClr val="tx1"/>
                </a:solidFill>
                <a:latin typeface="Lato Semibold" panose="020F0502020204030203" pitchFamily="34" charset="0"/>
                <a:ea typeface="Lato Semibold" panose="020F0502020204030203" pitchFamily="34" charset="0"/>
                <a:cs typeface="Lato Semibold" panose="020F0502020204030203" pitchFamily="34" charset="0"/>
              </a:rPr>
              <a:t>Socket</a:t>
            </a:r>
            <a:endParaRPr lang="zh-CN" altLang="en-US" b="1" dirty="0">
              <a:solidFill>
                <a:schemeClr val="tx1"/>
              </a:solidFill>
              <a:latin typeface="Lato Semibold" panose="020F0502020204030203" pitchFamily="34" charset="0"/>
              <a:cs typeface="Lato Semibold" panose="020F0502020204030203" pitchFamily="34" charset="0"/>
            </a:endParaRPr>
          </a:p>
        </p:txBody>
      </p:sp>
      <p:sp>
        <p:nvSpPr>
          <p:cNvPr id="14" name="文本框 13"/>
          <p:cNvSpPr txBox="1"/>
          <p:nvPr/>
        </p:nvSpPr>
        <p:spPr>
          <a:xfrm>
            <a:off x="528287" y="5545715"/>
            <a:ext cx="2401320" cy="923330"/>
          </a:xfrm>
          <a:prstGeom prst="rect">
            <a:avLst/>
          </a:prstGeom>
          <a:noFill/>
        </p:spPr>
        <p:txBody>
          <a:bodyPr wrap="square" rtlCol="0">
            <a:spAutoFit/>
          </a:bodyPr>
          <a:lstStyle/>
          <a:p>
            <a:pPr marL="342900" indent="-342900">
              <a:buAutoNum type="arabicPeriod"/>
            </a:pPr>
            <a:r>
              <a:rPr lang="zh-CN" altLang="en-US" dirty="0" smtClean="0">
                <a:solidFill>
                  <a:schemeClr val="tx1"/>
                </a:solidFill>
              </a:rPr>
              <a:t>接收</a:t>
            </a:r>
            <a:r>
              <a:rPr lang="zh-CN" altLang="en-US" dirty="0" smtClean="0"/>
              <a:t>状态码</a:t>
            </a:r>
            <a:endParaRPr lang="en-US" altLang="zh-CN" dirty="0" smtClean="0">
              <a:solidFill>
                <a:schemeClr val="tx1"/>
              </a:solidFill>
            </a:endParaRPr>
          </a:p>
          <a:p>
            <a:pPr marL="342900" indent="-342900">
              <a:buAutoNum type="arabicPeriod"/>
            </a:pPr>
            <a:r>
              <a:rPr lang="en-US" altLang="zh-CN" dirty="0" smtClean="0">
                <a:solidFill>
                  <a:schemeClr val="tx1"/>
                </a:solidFill>
              </a:rPr>
              <a:t>AI</a:t>
            </a:r>
            <a:r>
              <a:rPr lang="zh-CN" altLang="en-US" dirty="0" smtClean="0">
                <a:solidFill>
                  <a:schemeClr val="tx1"/>
                </a:solidFill>
              </a:rPr>
              <a:t>产生</a:t>
            </a:r>
            <a:r>
              <a:rPr lang="en-US" altLang="zh-CN" dirty="0" smtClean="0"/>
              <a:t>Step</a:t>
            </a:r>
            <a:endParaRPr lang="en-US" altLang="zh-CN" dirty="0" smtClean="0">
              <a:solidFill>
                <a:schemeClr val="tx1"/>
              </a:solidFill>
            </a:endParaRPr>
          </a:p>
          <a:p>
            <a:pPr marL="342900" indent="-342900">
              <a:buAutoNum type="arabicPeriod"/>
            </a:pPr>
            <a:r>
              <a:rPr lang="zh-CN" altLang="en-US" dirty="0" smtClean="0">
                <a:solidFill>
                  <a:schemeClr val="tx1"/>
                </a:solidFill>
              </a:rPr>
              <a:t>发送</a:t>
            </a:r>
            <a:r>
              <a:rPr lang="en-US" altLang="zh-CN" dirty="0" smtClean="0"/>
              <a:t>Step</a:t>
            </a:r>
            <a:endParaRPr lang="en-US" altLang="zh-CN" dirty="0" smtClean="0">
              <a:solidFill>
                <a:schemeClr val="tx1"/>
              </a:solidFill>
            </a:endParaRPr>
          </a:p>
        </p:txBody>
      </p:sp>
      <p:sp>
        <p:nvSpPr>
          <p:cNvPr id="15" name="文本框 14"/>
          <p:cNvSpPr txBox="1"/>
          <p:nvPr/>
        </p:nvSpPr>
        <p:spPr>
          <a:xfrm>
            <a:off x="4867398" y="1827225"/>
            <a:ext cx="4776284" cy="1754326"/>
          </a:xfrm>
          <a:prstGeom prst="rect">
            <a:avLst/>
          </a:prstGeom>
          <a:noFill/>
        </p:spPr>
        <p:txBody>
          <a:bodyPr wrap="square" rtlCol="0">
            <a:spAutoFit/>
          </a:bodyPr>
          <a:lstStyle/>
          <a:p>
            <a:pPr marL="342900" indent="-342900">
              <a:buAutoNum type="arabicPeriod"/>
            </a:pPr>
            <a:r>
              <a:rPr lang="zh-CN" altLang="en-US" dirty="0" smtClean="0">
                <a:solidFill>
                  <a:schemeClr val="tx1"/>
                </a:solidFill>
              </a:rPr>
              <a:t>维护比赛轮数</a:t>
            </a:r>
            <a:endParaRPr lang="en-US" altLang="zh-CN" dirty="0" smtClean="0">
              <a:solidFill>
                <a:schemeClr val="tx1"/>
              </a:solidFill>
            </a:endParaRPr>
          </a:p>
          <a:p>
            <a:pPr marL="342900" indent="-342900">
              <a:buAutoNum type="arabicPeriod"/>
            </a:pPr>
            <a:r>
              <a:rPr lang="zh-CN" altLang="en-US" smtClean="0">
                <a:solidFill>
                  <a:schemeClr val="tx1"/>
                </a:solidFill>
              </a:rPr>
              <a:t>生成初始棋盘</a:t>
            </a:r>
            <a:endParaRPr lang="en-US" altLang="zh-CN" dirty="0" smtClean="0">
              <a:solidFill>
                <a:schemeClr val="tx1"/>
              </a:solidFill>
            </a:endParaRPr>
          </a:p>
          <a:p>
            <a:pPr marL="342900" indent="-342900">
              <a:buAutoNum type="arabicPeriod"/>
            </a:pPr>
            <a:r>
              <a:rPr lang="zh-CN" altLang="en-US" dirty="0"/>
              <a:t>相应</a:t>
            </a:r>
            <a:r>
              <a:rPr lang="zh-CN" altLang="en-US" dirty="0" smtClean="0">
                <a:solidFill>
                  <a:schemeClr val="tx1"/>
                </a:solidFill>
              </a:rPr>
              <a:t>产生动作的</a:t>
            </a:r>
            <a:r>
              <a:rPr lang="en-US" altLang="zh-CN" dirty="0" smtClean="0">
                <a:solidFill>
                  <a:schemeClr val="tx1"/>
                </a:solidFill>
              </a:rPr>
              <a:t>player</a:t>
            </a:r>
            <a:r>
              <a:rPr lang="zh-CN" altLang="en-US" dirty="0" smtClean="0">
                <a:solidFill>
                  <a:schemeClr val="tx1"/>
                </a:solidFill>
              </a:rPr>
              <a:t>发送请求</a:t>
            </a:r>
            <a:endParaRPr lang="en-US" altLang="zh-CN" dirty="0" smtClean="0">
              <a:solidFill>
                <a:schemeClr val="tx1"/>
              </a:solidFill>
            </a:endParaRPr>
          </a:p>
          <a:p>
            <a:pPr marL="342900" indent="-342900">
              <a:buAutoNum type="arabicPeriod"/>
            </a:pPr>
            <a:r>
              <a:rPr lang="zh-CN" altLang="en-US" dirty="0" smtClean="0">
                <a:solidFill>
                  <a:schemeClr val="tx1"/>
                </a:solidFill>
              </a:rPr>
              <a:t>接收动作，判断</a:t>
            </a:r>
            <a:r>
              <a:rPr lang="en-US" altLang="zh-CN" dirty="0" smtClean="0"/>
              <a:t>Step</a:t>
            </a:r>
            <a:r>
              <a:rPr lang="zh-CN" altLang="en-US" dirty="0" smtClean="0">
                <a:solidFill>
                  <a:schemeClr val="tx1"/>
                </a:solidFill>
              </a:rPr>
              <a:t>是否合法</a:t>
            </a:r>
            <a:endParaRPr lang="en-US" altLang="zh-CN" dirty="0" smtClean="0">
              <a:solidFill>
                <a:schemeClr val="tx1"/>
              </a:solidFill>
            </a:endParaRPr>
          </a:p>
          <a:p>
            <a:pPr marL="342900" indent="-342900">
              <a:buAutoNum type="arabicPeriod"/>
            </a:pPr>
            <a:r>
              <a:rPr lang="zh-CN" altLang="en-US" dirty="0" smtClean="0">
                <a:solidFill>
                  <a:schemeClr val="tx1"/>
                </a:solidFill>
              </a:rPr>
              <a:t>重复</a:t>
            </a:r>
            <a:r>
              <a:rPr lang="en-US" altLang="zh-CN" dirty="0" smtClean="0">
                <a:solidFill>
                  <a:schemeClr val="tx1"/>
                </a:solidFill>
              </a:rPr>
              <a:t>3</a:t>
            </a:r>
            <a:r>
              <a:rPr lang="zh-CN" altLang="en-US" dirty="0" smtClean="0">
                <a:solidFill>
                  <a:schemeClr val="tx1"/>
                </a:solidFill>
              </a:rPr>
              <a:t>，直到</a:t>
            </a:r>
            <a:r>
              <a:rPr lang="zh-CN" altLang="en-US" dirty="0"/>
              <a:t>胜负已分</a:t>
            </a:r>
            <a:endParaRPr lang="en-US" altLang="zh-CN" dirty="0" smtClean="0">
              <a:solidFill>
                <a:schemeClr val="tx1"/>
              </a:solidFill>
            </a:endParaRPr>
          </a:p>
          <a:p>
            <a:r>
              <a:rPr lang="en-US" altLang="zh-CN" dirty="0" smtClean="0">
                <a:solidFill>
                  <a:schemeClr val="tx1"/>
                </a:solidFill>
              </a:rPr>
              <a:t>* </a:t>
            </a:r>
            <a:r>
              <a:rPr lang="zh-CN" altLang="en-US" dirty="0" smtClean="0">
                <a:solidFill>
                  <a:schemeClr val="tx1"/>
                </a:solidFill>
              </a:rPr>
              <a:t>随时捕获异常</a:t>
            </a:r>
            <a:endParaRPr lang="en-US" altLang="zh-CN" dirty="0" smtClean="0">
              <a:solidFill>
                <a:schemeClr val="tx1"/>
              </a:solidFill>
            </a:endParaRPr>
          </a:p>
        </p:txBody>
      </p:sp>
      <p:sp>
        <p:nvSpPr>
          <p:cNvPr id="16" name="文本框 15"/>
          <p:cNvSpPr txBox="1"/>
          <p:nvPr/>
        </p:nvSpPr>
        <p:spPr>
          <a:xfrm>
            <a:off x="5150447" y="5552461"/>
            <a:ext cx="2401320" cy="923330"/>
          </a:xfrm>
          <a:prstGeom prst="rect">
            <a:avLst/>
          </a:prstGeom>
          <a:noFill/>
        </p:spPr>
        <p:txBody>
          <a:bodyPr wrap="square" rtlCol="0">
            <a:spAutoFit/>
          </a:bodyPr>
          <a:lstStyle/>
          <a:p>
            <a:pPr marL="342900" indent="-342900">
              <a:buAutoNum type="arabicPeriod"/>
            </a:pPr>
            <a:r>
              <a:rPr lang="zh-CN" altLang="en-US" dirty="0" smtClean="0">
                <a:solidFill>
                  <a:schemeClr val="tx1"/>
                </a:solidFill>
              </a:rPr>
              <a:t>接收</a:t>
            </a:r>
            <a:r>
              <a:rPr lang="zh-CN" altLang="en-US" dirty="0" smtClean="0"/>
              <a:t>状态码</a:t>
            </a:r>
            <a:endParaRPr lang="en-US" altLang="zh-CN" dirty="0" smtClean="0">
              <a:solidFill>
                <a:schemeClr val="tx1"/>
              </a:solidFill>
            </a:endParaRPr>
          </a:p>
          <a:p>
            <a:pPr marL="342900" indent="-342900">
              <a:buAutoNum type="arabicPeriod"/>
            </a:pPr>
            <a:r>
              <a:rPr lang="en-US" altLang="zh-CN" dirty="0" smtClean="0">
                <a:solidFill>
                  <a:schemeClr val="tx1"/>
                </a:solidFill>
              </a:rPr>
              <a:t>AI</a:t>
            </a:r>
            <a:r>
              <a:rPr lang="zh-CN" altLang="en-US" dirty="0" smtClean="0">
                <a:solidFill>
                  <a:schemeClr val="tx1"/>
                </a:solidFill>
              </a:rPr>
              <a:t>产生</a:t>
            </a:r>
            <a:r>
              <a:rPr lang="en-US" altLang="zh-CN" dirty="0" smtClean="0">
                <a:solidFill>
                  <a:schemeClr val="tx1"/>
                </a:solidFill>
              </a:rPr>
              <a:t>Step</a:t>
            </a:r>
          </a:p>
          <a:p>
            <a:pPr marL="342900" indent="-342900">
              <a:buAutoNum type="arabicPeriod"/>
            </a:pPr>
            <a:r>
              <a:rPr lang="zh-CN" altLang="en-US" dirty="0" smtClean="0">
                <a:solidFill>
                  <a:schemeClr val="tx1"/>
                </a:solidFill>
              </a:rPr>
              <a:t>发送</a:t>
            </a:r>
            <a:r>
              <a:rPr lang="en-US" altLang="zh-CN" dirty="0" smtClean="0"/>
              <a:t>Step</a:t>
            </a:r>
            <a:endParaRPr lang="en-US" altLang="zh-CN" dirty="0" smtClean="0">
              <a:solidFill>
                <a:schemeClr val="tx1"/>
              </a:solidFill>
            </a:endParaRPr>
          </a:p>
        </p:txBody>
      </p:sp>
    </p:spTree>
    <p:extLst>
      <p:ext uri="{BB962C8B-B14F-4D97-AF65-F5344CB8AC3E}">
        <p14:creationId xmlns:p14="http://schemas.microsoft.com/office/powerpoint/2010/main" val="3514101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First: </a:t>
            </a:r>
            <a:r>
              <a:rPr kumimoji="1" lang="zh-CN" altLang="en-US" dirty="0" smtClean="0"/>
              <a:t>认证</a:t>
            </a:r>
            <a:endParaRPr kumimoji="1" lang="zh-CN" altLang="en-US" dirty="0"/>
          </a:p>
        </p:txBody>
      </p:sp>
      <p:pic>
        <p:nvPicPr>
          <p:cNvPr id="7" name="图片 6"/>
          <p:cNvPicPr>
            <a:picLocks noChangeAspect="1"/>
          </p:cNvPicPr>
          <p:nvPr/>
        </p:nvPicPr>
        <p:blipFill>
          <a:blip r:embed="rId2"/>
          <a:stretch>
            <a:fillRect/>
          </a:stretch>
        </p:blipFill>
        <p:spPr>
          <a:xfrm>
            <a:off x="2405200" y="1613029"/>
            <a:ext cx="5245100" cy="4787900"/>
          </a:xfrm>
          <a:prstGeom prst="rect">
            <a:avLst/>
          </a:prstGeom>
        </p:spPr>
      </p:pic>
      <p:cxnSp>
        <p:nvCxnSpPr>
          <p:cNvPr id="9" name="直线箭头连接符 8"/>
          <p:cNvCxnSpPr/>
          <p:nvPr/>
        </p:nvCxnSpPr>
        <p:spPr>
          <a:xfrm>
            <a:off x="3672585" y="2277935"/>
            <a:ext cx="2371165" cy="16009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H="1" flipV="1">
            <a:off x="3525837" y="2672966"/>
            <a:ext cx="2398643" cy="163001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465961" y="2479641"/>
            <a:ext cx="2579155" cy="369332"/>
          </a:xfrm>
          <a:prstGeom prst="rect">
            <a:avLst/>
          </a:prstGeom>
          <a:noFill/>
        </p:spPr>
        <p:txBody>
          <a:bodyPr wrap="square" rtlCol="0">
            <a:spAutoFit/>
          </a:bodyPr>
          <a:lstStyle/>
          <a:p>
            <a:r>
              <a:rPr kumimoji="1" lang="en-US" altLang="zh-CN" dirty="0" smtClean="0"/>
              <a:t>id, password</a:t>
            </a:r>
            <a:endParaRPr kumimoji="1" lang="zh-CN" altLang="en-US" dirty="0"/>
          </a:p>
        </p:txBody>
      </p:sp>
      <p:sp>
        <p:nvSpPr>
          <p:cNvPr id="17" name="文本框 16"/>
          <p:cNvSpPr txBox="1"/>
          <p:nvPr/>
        </p:nvSpPr>
        <p:spPr>
          <a:xfrm>
            <a:off x="3007443" y="3337360"/>
            <a:ext cx="1865004" cy="369332"/>
          </a:xfrm>
          <a:prstGeom prst="rect">
            <a:avLst/>
          </a:prstGeom>
          <a:noFill/>
        </p:spPr>
        <p:txBody>
          <a:bodyPr wrap="square" rtlCol="0">
            <a:spAutoFit/>
          </a:bodyPr>
          <a:lstStyle/>
          <a:p>
            <a:r>
              <a:rPr kumimoji="1" lang="en-US" altLang="zh-CN" dirty="0" smtClean="0"/>
              <a:t>Success / Failed</a:t>
            </a:r>
            <a:endParaRPr kumimoji="1" lang="zh-CN" altLang="en-US" dirty="0"/>
          </a:p>
        </p:txBody>
      </p:sp>
    </p:spTree>
    <p:extLst>
      <p:ext uri="{BB962C8B-B14F-4D97-AF65-F5344CB8AC3E}">
        <p14:creationId xmlns:p14="http://schemas.microsoft.com/office/powerpoint/2010/main" val="1187696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Second: </a:t>
            </a:r>
            <a:r>
              <a:rPr kumimoji="1" lang="zh-CN" altLang="en-US" dirty="0" smtClean="0"/>
              <a:t>对战</a:t>
            </a:r>
            <a:endParaRPr kumimoji="1" lang="zh-CN" altLang="en-US" dirty="0"/>
          </a:p>
        </p:txBody>
      </p:sp>
      <p:pic>
        <p:nvPicPr>
          <p:cNvPr id="4" name="图片 3"/>
          <p:cNvPicPr>
            <a:picLocks noChangeAspect="1"/>
          </p:cNvPicPr>
          <p:nvPr/>
        </p:nvPicPr>
        <p:blipFill>
          <a:blip r:embed="rId2"/>
          <a:stretch>
            <a:fillRect/>
          </a:stretch>
        </p:blipFill>
        <p:spPr>
          <a:xfrm>
            <a:off x="871097" y="2788241"/>
            <a:ext cx="1155700" cy="1117600"/>
          </a:xfrm>
          <a:prstGeom prst="rect">
            <a:avLst/>
          </a:prstGeom>
        </p:spPr>
      </p:pic>
      <p:pic>
        <p:nvPicPr>
          <p:cNvPr id="5" name="图片 4"/>
          <p:cNvPicPr>
            <a:picLocks noChangeAspect="1"/>
          </p:cNvPicPr>
          <p:nvPr/>
        </p:nvPicPr>
        <p:blipFill>
          <a:blip r:embed="rId3"/>
          <a:stretch>
            <a:fillRect/>
          </a:stretch>
        </p:blipFill>
        <p:spPr>
          <a:xfrm>
            <a:off x="6770664" y="2804253"/>
            <a:ext cx="1155700" cy="977900"/>
          </a:xfrm>
          <a:prstGeom prst="rect">
            <a:avLst/>
          </a:prstGeom>
        </p:spPr>
      </p:pic>
      <p:cxnSp>
        <p:nvCxnSpPr>
          <p:cNvPr id="7" name="直线箭头连接符 6"/>
          <p:cNvCxnSpPr/>
          <p:nvPr/>
        </p:nvCxnSpPr>
        <p:spPr>
          <a:xfrm flipV="1">
            <a:off x="2608360" y="3054894"/>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2608360" y="4769073"/>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H="1" flipV="1">
            <a:off x="2591580" y="1872101"/>
            <a:ext cx="35087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982365" y="1499684"/>
            <a:ext cx="3134108" cy="369332"/>
          </a:xfrm>
          <a:prstGeom prst="rect">
            <a:avLst/>
          </a:prstGeom>
          <a:noFill/>
        </p:spPr>
        <p:txBody>
          <a:bodyPr wrap="square" rtlCol="0">
            <a:spAutoFit/>
          </a:bodyPr>
          <a:lstStyle/>
          <a:p>
            <a:r>
              <a:rPr kumimoji="1" lang="zh-CN" altLang="en-US" dirty="0" smtClean="0"/>
              <a:t>① </a:t>
            </a:r>
            <a:r>
              <a:rPr kumimoji="1" lang="en-US" altLang="zh-CN" dirty="0" smtClean="0"/>
              <a:t>Round Begin, assign color</a:t>
            </a:r>
            <a:endParaRPr kumimoji="1" lang="zh-CN" altLang="en-US" dirty="0"/>
          </a:p>
        </p:txBody>
      </p:sp>
      <p:sp>
        <p:nvSpPr>
          <p:cNvPr id="23" name="文本框 22"/>
          <p:cNvSpPr txBox="1"/>
          <p:nvPr/>
        </p:nvSpPr>
        <p:spPr>
          <a:xfrm>
            <a:off x="3778518" y="2702570"/>
            <a:ext cx="1396344" cy="369332"/>
          </a:xfrm>
          <a:prstGeom prst="rect">
            <a:avLst/>
          </a:prstGeom>
          <a:noFill/>
        </p:spPr>
        <p:txBody>
          <a:bodyPr wrap="none" rtlCol="0">
            <a:spAutoFit/>
          </a:bodyPr>
          <a:lstStyle/>
          <a:p>
            <a:r>
              <a:rPr kumimoji="1" lang="zh-CN" altLang="en-US" dirty="0"/>
              <a:t>③</a:t>
            </a:r>
            <a:r>
              <a:rPr kumimoji="1" lang="zh-CN" altLang="en-US" dirty="0" smtClean="0"/>
              <a:t> </a:t>
            </a:r>
            <a:r>
              <a:rPr kumimoji="1" lang="en-US" altLang="zh-CN" dirty="0" smtClean="0"/>
              <a:t>One</a:t>
            </a:r>
            <a:r>
              <a:rPr kumimoji="1" lang="zh-CN" altLang="en-US" dirty="0" smtClean="0"/>
              <a:t> </a:t>
            </a:r>
            <a:r>
              <a:rPr kumimoji="1" lang="en-US" altLang="zh-CN" dirty="0" smtClean="0"/>
              <a:t>step</a:t>
            </a:r>
            <a:endParaRPr kumimoji="1" lang="zh-CN" altLang="en-US" dirty="0"/>
          </a:p>
        </p:txBody>
      </p:sp>
      <p:cxnSp>
        <p:nvCxnSpPr>
          <p:cNvPr id="24" name="直线箭头连接符 23"/>
          <p:cNvCxnSpPr/>
          <p:nvPr/>
        </p:nvCxnSpPr>
        <p:spPr>
          <a:xfrm flipH="1" flipV="1">
            <a:off x="2608360" y="3688237"/>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771486" y="3352871"/>
            <a:ext cx="1656800" cy="369332"/>
          </a:xfrm>
          <a:prstGeom prst="rect">
            <a:avLst/>
          </a:prstGeom>
          <a:noFill/>
        </p:spPr>
        <p:txBody>
          <a:bodyPr wrap="none" rtlCol="0">
            <a:spAutoFit/>
          </a:bodyPr>
          <a:lstStyle/>
          <a:p>
            <a:r>
              <a:rPr kumimoji="1" lang="zh-CN" altLang="en-US" dirty="0"/>
              <a:t>④</a:t>
            </a:r>
            <a:r>
              <a:rPr kumimoji="1" lang="zh-CN" altLang="en-US" dirty="0" smtClean="0"/>
              <a:t> </a:t>
            </a:r>
            <a:r>
              <a:rPr kumimoji="1" lang="en-US" altLang="zh-CN" dirty="0" smtClean="0"/>
              <a:t>Status</a:t>
            </a:r>
            <a:r>
              <a:rPr kumimoji="1" lang="zh-CN" altLang="en-US" dirty="0" smtClean="0"/>
              <a:t> </a:t>
            </a:r>
            <a:r>
              <a:rPr kumimoji="1" lang="en-US" altLang="zh-CN" dirty="0" smtClean="0"/>
              <a:t>code</a:t>
            </a:r>
            <a:endParaRPr kumimoji="1" lang="zh-CN" altLang="en-US" dirty="0"/>
          </a:p>
        </p:txBody>
      </p:sp>
      <p:cxnSp>
        <p:nvCxnSpPr>
          <p:cNvPr id="27" name="直线箭头连接符 26"/>
          <p:cNvCxnSpPr/>
          <p:nvPr/>
        </p:nvCxnSpPr>
        <p:spPr>
          <a:xfrm flipH="1" flipV="1">
            <a:off x="2608360" y="4238202"/>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476309" y="3897061"/>
            <a:ext cx="2130327" cy="369332"/>
          </a:xfrm>
          <a:prstGeom prst="rect">
            <a:avLst/>
          </a:prstGeom>
          <a:noFill/>
        </p:spPr>
        <p:txBody>
          <a:bodyPr wrap="none" rtlCol="0">
            <a:spAutoFit/>
          </a:bodyPr>
          <a:lstStyle/>
          <a:p>
            <a:r>
              <a:rPr kumimoji="1" lang="zh-CN" altLang="en-US" dirty="0"/>
              <a:t>⑤</a:t>
            </a:r>
            <a:r>
              <a:rPr kumimoji="1" lang="zh-CN" altLang="en-US" dirty="0" smtClean="0"/>
              <a:t> </a:t>
            </a:r>
            <a:r>
              <a:rPr kumimoji="1" lang="en-US" altLang="zh-CN" dirty="0" smtClean="0"/>
              <a:t>Competitor</a:t>
            </a:r>
            <a:r>
              <a:rPr kumimoji="1" lang="zh-CN" altLang="en-US" dirty="0" smtClean="0"/>
              <a:t> </a:t>
            </a:r>
            <a:r>
              <a:rPr kumimoji="1" lang="en-US" altLang="zh-CN" dirty="0" smtClean="0"/>
              <a:t>step</a:t>
            </a:r>
            <a:endParaRPr kumimoji="1" lang="zh-CN" altLang="en-US" dirty="0"/>
          </a:p>
        </p:txBody>
      </p:sp>
      <p:sp>
        <p:nvSpPr>
          <p:cNvPr id="29" name="文本框 28"/>
          <p:cNvSpPr txBox="1"/>
          <p:nvPr/>
        </p:nvSpPr>
        <p:spPr>
          <a:xfrm>
            <a:off x="3885292" y="4447025"/>
            <a:ext cx="1396344" cy="369332"/>
          </a:xfrm>
          <a:prstGeom prst="rect">
            <a:avLst/>
          </a:prstGeom>
          <a:noFill/>
        </p:spPr>
        <p:txBody>
          <a:bodyPr wrap="none" rtlCol="0">
            <a:spAutoFit/>
          </a:bodyPr>
          <a:lstStyle/>
          <a:p>
            <a:r>
              <a:rPr kumimoji="1" lang="zh-CN" altLang="en-US" dirty="0"/>
              <a:t>⑥</a:t>
            </a:r>
            <a:r>
              <a:rPr kumimoji="1" lang="zh-CN" altLang="en-US" dirty="0" smtClean="0"/>
              <a:t> </a:t>
            </a:r>
            <a:r>
              <a:rPr kumimoji="1" lang="en-US" altLang="zh-CN" dirty="0" smtClean="0"/>
              <a:t>One</a:t>
            </a:r>
            <a:r>
              <a:rPr kumimoji="1" lang="zh-CN" altLang="en-US" dirty="0" smtClean="0"/>
              <a:t> </a:t>
            </a:r>
            <a:r>
              <a:rPr kumimoji="1" lang="en-US" altLang="zh-CN" dirty="0" smtClean="0"/>
              <a:t>step</a:t>
            </a:r>
            <a:endParaRPr kumimoji="1" lang="zh-CN" altLang="en-US" dirty="0"/>
          </a:p>
        </p:txBody>
      </p:sp>
      <p:sp>
        <p:nvSpPr>
          <p:cNvPr id="30" name="文本框 29"/>
          <p:cNvSpPr txBox="1"/>
          <p:nvPr/>
        </p:nvSpPr>
        <p:spPr>
          <a:xfrm>
            <a:off x="4061012" y="5365376"/>
            <a:ext cx="401072" cy="369332"/>
          </a:xfrm>
          <a:prstGeom prst="rect">
            <a:avLst/>
          </a:prstGeom>
          <a:noFill/>
        </p:spPr>
        <p:txBody>
          <a:bodyPr wrap="none" rtlCol="0">
            <a:spAutoFit/>
          </a:bodyPr>
          <a:lstStyle/>
          <a:p>
            <a:r>
              <a:rPr kumimoji="1" lang="is-IS" altLang="zh-CN" dirty="0" smtClean="0"/>
              <a:t>…</a:t>
            </a:r>
            <a:r>
              <a:rPr kumimoji="1" lang="en-US" altLang="zh-CN" dirty="0" smtClean="0"/>
              <a:t>.</a:t>
            </a:r>
            <a:endParaRPr kumimoji="1" lang="zh-CN" altLang="en-US" dirty="0"/>
          </a:p>
        </p:txBody>
      </p:sp>
      <p:sp>
        <p:nvSpPr>
          <p:cNvPr id="31" name="文本框 30"/>
          <p:cNvSpPr txBox="1"/>
          <p:nvPr/>
        </p:nvSpPr>
        <p:spPr>
          <a:xfrm>
            <a:off x="3926691" y="6043621"/>
            <a:ext cx="1695098" cy="369332"/>
          </a:xfrm>
          <a:prstGeom prst="rect">
            <a:avLst/>
          </a:prstGeom>
          <a:noFill/>
        </p:spPr>
        <p:txBody>
          <a:bodyPr wrap="square" rtlCol="0">
            <a:spAutoFit/>
          </a:bodyPr>
          <a:lstStyle/>
          <a:p>
            <a:r>
              <a:rPr kumimoji="1" lang="en-US" altLang="zh-CN" dirty="0" smtClean="0"/>
              <a:t>Round End</a:t>
            </a:r>
            <a:endParaRPr kumimoji="1" lang="zh-CN" altLang="en-US" dirty="0" smtClean="0"/>
          </a:p>
        </p:txBody>
      </p:sp>
      <p:cxnSp>
        <p:nvCxnSpPr>
          <p:cNvPr id="32" name="直线箭头连接符 31"/>
          <p:cNvCxnSpPr/>
          <p:nvPr/>
        </p:nvCxnSpPr>
        <p:spPr>
          <a:xfrm flipH="1" flipV="1">
            <a:off x="2591580" y="6373581"/>
            <a:ext cx="38092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6"/>
          <p:cNvCxnSpPr/>
          <p:nvPr/>
        </p:nvCxnSpPr>
        <p:spPr>
          <a:xfrm flipV="1">
            <a:off x="2624479" y="2410580"/>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794637" y="2058256"/>
            <a:ext cx="1902637" cy="369332"/>
          </a:xfrm>
          <a:prstGeom prst="rect">
            <a:avLst/>
          </a:prstGeom>
          <a:noFill/>
        </p:spPr>
        <p:txBody>
          <a:bodyPr wrap="none" rtlCol="0">
            <a:spAutoFit/>
          </a:bodyPr>
          <a:lstStyle/>
          <a:p>
            <a:r>
              <a:rPr kumimoji="1" lang="zh-CN" altLang="en-US" dirty="0" smtClean="0"/>
              <a:t>② </a:t>
            </a:r>
            <a:r>
              <a:rPr kumimoji="1" lang="en-US" altLang="zh-CN" dirty="0" smtClean="0"/>
              <a:t>Confirm color</a:t>
            </a:r>
            <a:endParaRPr kumimoji="1" lang="zh-CN" altLang="en-US" dirty="0"/>
          </a:p>
        </p:txBody>
      </p:sp>
    </p:spTree>
    <p:extLst>
      <p:ext uri="{BB962C8B-B14F-4D97-AF65-F5344CB8AC3E}">
        <p14:creationId xmlns:p14="http://schemas.microsoft.com/office/powerpoint/2010/main" val="304284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客户端代码框架</a:t>
            </a:r>
            <a:endParaRPr altLang="en-US" sz="3200" dirty="0" smtClean="0"/>
          </a:p>
        </p:txBody>
      </p:sp>
      <p:sp>
        <p:nvSpPr>
          <p:cNvPr id="4" name="文本框 3"/>
          <p:cNvSpPr txBox="1"/>
          <p:nvPr/>
        </p:nvSpPr>
        <p:spPr>
          <a:xfrm>
            <a:off x="521566" y="1601319"/>
            <a:ext cx="8158410" cy="461665"/>
          </a:xfrm>
          <a:prstGeom prst="rect">
            <a:avLst/>
          </a:prstGeom>
          <a:noFill/>
        </p:spPr>
        <p:txBody>
          <a:bodyPr wrap="square" rtlCol="0">
            <a:spAutoFit/>
          </a:bodyPr>
          <a:lstStyle/>
          <a:p>
            <a:pPr marL="342900" indent="-342900">
              <a:buFont typeface="Arial" pitchFamily="34" charset="0"/>
              <a:buChar char="•"/>
            </a:pPr>
            <a:r>
              <a:rPr lang="zh-CN" altLang="en-US" sz="2400" dirty="0" smtClean="0">
                <a:latin typeface="微软雅黑" pitchFamily="34" charset="-122"/>
                <a:ea typeface="微软雅黑" pitchFamily="34" charset="-122"/>
              </a:rPr>
              <a:t>文件功能</a:t>
            </a:r>
          </a:p>
        </p:txBody>
      </p:sp>
      <p:graphicFrame>
        <p:nvGraphicFramePr>
          <p:cNvPr id="3" name="表格 2"/>
          <p:cNvGraphicFramePr>
            <a:graphicFrameLocks noGrp="1"/>
          </p:cNvGraphicFramePr>
          <p:nvPr>
            <p:extLst>
              <p:ext uri="{D42A27DB-BD31-4B8C-83A1-F6EECF244321}">
                <p14:modId xmlns:p14="http://schemas.microsoft.com/office/powerpoint/2010/main" val="703127565"/>
              </p:ext>
            </p:extLst>
          </p:nvPr>
        </p:nvGraphicFramePr>
        <p:xfrm>
          <a:off x="622068" y="2185231"/>
          <a:ext cx="7872568" cy="3548400"/>
        </p:xfrm>
        <a:graphic>
          <a:graphicData uri="http://schemas.openxmlformats.org/drawingml/2006/table">
            <a:tbl>
              <a:tblPr firstRow="1" bandRow="1">
                <a:tableStyleId>{21E4AEA4-8DFA-4A89-87EB-49C32662AFE0}</a:tableStyleId>
              </a:tblPr>
              <a:tblGrid>
                <a:gridCol w="2375025">
                  <a:extLst>
                    <a:ext uri="{9D8B030D-6E8A-4147-A177-3AD203B41FA5}">
                      <a16:colId xmlns="" xmlns:a16="http://schemas.microsoft.com/office/drawing/2014/main" val="20000"/>
                    </a:ext>
                  </a:extLst>
                </a:gridCol>
                <a:gridCol w="5497543">
                  <a:extLst>
                    <a:ext uri="{9D8B030D-6E8A-4147-A177-3AD203B41FA5}">
                      <a16:colId xmlns="" xmlns:a16="http://schemas.microsoft.com/office/drawing/2014/main" val="20001"/>
                    </a:ext>
                  </a:extLst>
                </a:gridCol>
              </a:tblGrid>
              <a:tr h="424299">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文件名</a:t>
                      </a:r>
                      <a:endParaRPr lang="zh-CN" altLang="en-US" sz="1600" b="1" i="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功能</a:t>
                      </a:r>
                    </a:p>
                  </a:txBody>
                  <a:tcPr anchor="ctr"/>
                </a:tc>
                <a:extLst>
                  <a:ext uri="{0D108BD9-81ED-4DB2-BD59-A6C34878D82A}">
                    <a16:rowId xmlns="" xmlns:a16="http://schemas.microsoft.com/office/drawing/2014/main" val="10000"/>
                  </a:ext>
                </a:extLst>
              </a:tr>
              <a:tr h="7328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err="1" smtClean="0">
                          <a:latin typeface="微软雅黑" panose="020B0503020204020204" pitchFamily="34" charset="-122"/>
                          <a:ea typeface="微软雅黑" panose="020B0503020204020204" pitchFamily="34" charset="-122"/>
                        </a:rPr>
                        <a:t>Define.h</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定义认证</a:t>
                      </a:r>
                      <a:r>
                        <a:rPr lang="en-US" altLang="zh-CN" sz="1600" dirty="0" smtClean="0">
                          <a:latin typeface="微软雅黑" panose="020B0503020204020204" pitchFamily="34" charset="-122"/>
                          <a:ea typeface="微软雅黑" panose="020B0503020204020204" pitchFamily="34" charset="-122"/>
                        </a:rPr>
                        <a:t>ID</a:t>
                      </a:r>
                      <a:r>
                        <a:rPr lang="zh-CN" altLang="en-US" sz="1600" dirty="0" smtClean="0">
                          <a:latin typeface="微软雅黑" panose="020B0503020204020204" pitchFamily="34" charset="-122"/>
                          <a:ea typeface="微软雅黑" panose="020B0503020204020204" pitchFamily="34" charset="-122"/>
                        </a:rPr>
                        <a:t>、认证</a:t>
                      </a:r>
                      <a:r>
                        <a:rPr lang="en-US" altLang="zh-CN" sz="1600" dirty="0" smtClean="0">
                          <a:latin typeface="微软雅黑" panose="020B0503020204020204" pitchFamily="34" charset="-122"/>
                          <a:ea typeface="微软雅黑" panose="020B0503020204020204" pitchFamily="34" charset="-122"/>
                        </a:rPr>
                        <a:t>PASSWORD</a:t>
                      </a:r>
                      <a:r>
                        <a:rPr lang="zh-CN" altLang="en-US" sz="1600" dirty="0" smtClean="0">
                          <a:latin typeface="微软雅黑" panose="020B0503020204020204" pitchFamily="34" charset="-122"/>
                          <a:ea typeface="微软雅黑" panose="020B0503020204020204" pitchFamily="34" charset="-122"/>
                        </a:rPr>
                        <a:t>、服务器</a:t>
                      </a:r>
                      <a:r>
                        <a:rPr lang="en-US" altLang="zh-CN" sz="1600" dirty="0" smtClean="0">
                          <a:latin typeface="微软雅黑" panose="020B0503020204020204" pitchFamily="34" charset="-122"/>
                          <a:ea typeface="微软雅黑" panose="020B0503020204020204" pitchFamily="34" charset="-122"/>
                        </a:rPr>
                        <a:t>IP</a:t>
                      </a:r>
                      <a:r>
                        <a:rPr lang="zh-CN" altLang="en-US" sz="1600" dirty="0" smtClean="0">
                          <a:latin typeface="微软雅黑" panose="020B0503020204020204" pitchFamily="34" charset="-122"/>
                          <a:ea typeface="微软雅黑" panose="020B0503020204020204" pitchFamily="34" charset="-122"/>
                        </a:rPr>
                        <a:t>、服务器</a:t>
                      </a:r>
                      <a:r>
                        <a:rPr lang="en-US" altLang="zh-CN" sz="1600" dirty="0" smtClean="0">
                          <a:latin typeface="微软雅黑" panose="020B0503020204020204" pitchFamily="34" charset="-122"/>
                          <a:ea typeface="微软雅黑" panose="020B0503020204020204" pitchFamily="34" charset="-122"/>
                        </a:rPr>
                        <a:t>PORT</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1"/>
                  </a:ext>
                </a:extLst>
              </a:tr>
              <a:tr h="46930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anose="020B0503020204020204" pitchFamily="34" charset="-122"/>
                          <a:ea typeface="微软雅黑" panose="020B0503020204020204" pitchFamily="34" charset="-122"/>
                        </a:rPr>
                        <a:t>ClientSocket.cpp/h</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实现与服务器通信的逻辑</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2"/>
                  </a:ext>
                </a:extLst>
              </a:tr>
              <a:tr h="1452621">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smtClean="0">
                          <a:latin typeface="微软雅黑" panose="020B0503020204020204" pitchFamily="34" charset="-122"/>
                          <a:ea typeface="微软雅黑" panose="020B0503020204020204" pitchFamily="34" charset="-122"/>
                        </a:rPr>
                        <a:t>Reversi.cpp/h</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实现整个游戏的主要逻辑。重要函数：</a:t>
                      </a:r>
                      <a:r>
                        <a:rPr lang="en-US" altLang="zh-CN" sz="1600" dirty="0" smtClean="0">
                          <a:latin typeface="微软雅黑" panose="020B0503020204020204" pitchFamily="34" charset="-122"/>
                          <a:ea typeface="微软雅黑" panose="020B0503020204020204" pitchFamily="34" charset="-122"/>
                        </a:rPr>
                        <a:t>observe</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step</a:t>
                      </a:r>
                      <a:endParaRPr lang="zh-CN" altLang="en-US" sz="1600" dirty="0" smtClean="0">
                        <a:latin typeface="微软雅黑" panose="020B0503020204020204" pitchFamily="34" charset="-122"/>
                        <a:ea typeface="微软雅黑" panose="020B0503020204020204" pitchFamily="34" charset="-122"/>
                      </a:endParaRPr>
                    </a:p>
                    <a:p>
                      <a:pPr algn="ctr"/>
                      <a:r>
                        <a:rPr lang="en-US" altLang="zh-CN" sz="1600" dirty="0" smtClean="0">
                          <a:solidFill>
                            <a:srgbClr val="FF0000"/>
                          </a:solidFill>
                          <a:latin typeface="微软雅黑" panose="020B0503020204020204" pitchFamily="34" charset="-122"/>
                          <a:ea typeface="微软雅黑" panose="020B0503020204020204" pitchFamily="34" charset="-122"/>
                        </a:rPr>
                        <a:t>observe</a:t>
                      </a:r>
                      <a:r>
                        <a:rPr lang="zh-CN" altLang="en-US" sz="1600" dirty="0" smtClean="0">
                          <a:solidFill>
                            <a:srgbClr val="FF0000"/>
                          </a:solidFill>
                          <a:latin typeface="微软雅黑" panose="020B0503020204020204" pitchFamily="34" charset="-122"/>
                          <a:ea typeface="微软雅黑" panose="020B0503020204020204" pitchFamily="34" charset="-122"/>
                        </a:rPr>
                        <a:t>用于观测服务器传输信息，并修改全局棋盘</a:t>
                      </a: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任务</a:t>
                      </a:r>
                      <a:r>
                        <a:rPr lang="en-US" altLang="zh-CN" sz="1600" dirty="0" smtClean="0">
                          <a:solidFill>
                            <a:srgbClr val="FF0000"/>
                          </a:solidFill>
                          <a:latin typeface="微软雅黑" panose="020B0503020204020204" pitchFamily="34" charset="-122"/>
                          <a:ea typeface="微软雅黑" panose="020B0503020204020204" pitchFamily="34" charset="-122"/>
                        </a:rPr>
                        <a:t>)</a:t>
                      </a:r>
                    </a:p>
                    <a:p>
                      <a:pPr algn="ctr"/>
                      <a:r>
                        <a:rPr lang="en-US" altLang="zh-CN" sz="1600" dirty="0" smtClean="0">
                          <a:solidFill>
                            <a:srgbClr val="FF0000"/>
                          </a:solidFill>
                          <a:latin typeface="微软雅黑" panose="020B0503020204020204" pitchFamily="34" charset="-122"/>
                          <a:ea typeface="微软雅黑" panose="020B0503020204020204" pitchFamily="34" charset="-122"/>
                        </a:rPr>
                        <a:t>step</a:t>
                      </a:r>
                      <a:r>
                        <a:rPr lang="zh-CN" altLang="en-US" sz="1600" dirty="0" smtClean="0">
                          <a:solidFill>
                            <a:srgbClr val="FF0000"/>
                          </a:solidFill>
                          <a:latin typeface="微软雅黑" panose="020B0503020204020204" pitchFamily="34" charset="-122"/>
                          <a:ea typeface="微软雅黑" panose="020B0503020204020204" pitchFamily="34" charset="-122"/>
                        </a:rPr>
                        <a:t>实现每一步走棋策略</a:t>
                      </a: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任务</a:t>
                      </a:r>
                      <a:r>
                        <a:rPr lang="en-US" altLang="zh-CN" sz="1600" dirty="0" smtClean="0">
                          <a:solidFill>
                            <a:srgbClr val="FF0000"/>
                          </a:solidFill>
                          <a:latin typeface="微软雅黑" panose="020B0503020204020204" pitchFamily="34" charset="-122"/>
                          <a:ea typeface="微软雅黑" panose="020B0503020204020204" pitchFamily="34" charset="-122"/>
                        </a:rPr>
                        <a:t>)</a:t>
                      </a:r>
                    </a:p>
                    <a:p>
                      <a:pPr algn="ctr"/>
                      <a:r>
                        <a:rPr lang="zh-CN" altLang="en-US" sz="1600" dirty="0" smtClean="0">
                          <a:latin typeface="微软雅黑" panose="020B0503020204020204" pitchFamily="34" charset="-122"/>
                          <a:ea typeface="微软雅黑" panose="020B0503020204020204" pitchFamily="34" charset="-122"/>
                        </a:rPr>
                        <a:t>慎重改动其他代码</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3"/>
                  </a:ext>
                </a:extLst>
              </a:tr>
              <a:tr h="46930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anose="020B0503020204020204" pitchFamily="34" charset="-122"/>
                          <a:ea typeface="微软雅黑" panose="020B0503020204020204" pitchFamily="34" charset="-122"/>
                        </a:rPr>
                        <a:t>main.cpp</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main</a:t>
                      </a:r>
                      <a:r>
                        <a:rPr lang="zh-CN" altLang="en-US" sz="1600" dirty="0" smtClean="0">
                          <a:latin typeface="微软雅黑" panose="020B0503020204020204" pitchFamily="34" charset="-122"/>
                          <a:ea typeface="微软雅黑" panose="020B0503020204020204" pitchFamily="34" charset="-122"/>
                        </a:rPr>
                        <a:t>函数</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23170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客户端代码框架</a:t>
            </a:r>
            <a:endParaRPr altLang="en-US" sz="3200" dirty="0" smtClean="0"/>
          </a:p>
        </p:txBody>
      </p:sp>
      <p:sp>
        <p:nvSpPr>
          <p:cNvPr id="4" name="文本框 3"/>
          <p:cNvSpPr txBox="1"/>
          <p:nvPr/>
        </p:nvSpPr>
        <p:spPr>
          <a:xfrm>
            <a:off x="521566" y="1506853"/>
            <a:ext cx="8158410" cy="461665"/>
          </a:xfrm>
          <a:prstGeom prst="rect">
            <a:avLst/>
          </a:prstGeom>
          <a:noFill/>
        </p:spPr>
        <p:txBody>
          <a:bodyPr wrap="square" rtlCol="0">
            <a:spAutoFit/>
          </a:bodyPr>
          <a:lstStyle/>
          <a:p>
            <a:pPr marL="342900" indent="-342900">
              <a:buFont typeface="Arial" pitchFamily="34" charset="0"/>
              <a:buChar char="•"/>
            </a:pPr>
            <a:r>
              <a:rPr lang="en-US" altLang="zh-CN" sz="2400" dirty="0" smtClean="0">
                <a:latin typeface="微软雅黑" pitchFamily="34" charset="-122"/>
                <a:ea typeface="微软雅黑" pitchFamily="34" charset="-122"/>
              </a:rPr>
              <a:t>Reversi.cpp</a:t>
            </a:r>
            <a:r>
              <a:rPr lang="zh-CN" altLang="en-US" sz="2400" dirty="0" smtClean="0">
                <a:latin typeface="微软雅黑" pitchFamily="34" charset="-122"/>
                <a:ea typeface="微软雅黑" pitchFamily="34" charset="-122"/>
              </a:rPr>
              <a:t>中的函数</a:t>
            </a:r>
          </a:p>
        </p:txBody>
      </p:sp>
      <p:graphicFrame>
        <p:nvGraphicFramePr>
          <p:cNvPr id="3" name="表格 2"/>
          <p:cNvGraphicFramePr>
            <a:graphicFrameLocks noGrp="1"/>
          </p:cNvGraphicFramePr>
          <p:nvPr>
            <p:extLst>
              <p:ext uri="{D42A27DB-BD31-4B8C-83A1-F6EECF244321}">
                <p14:modId xmlns:p14="http://schemas.microsoft.com/office/powerpoint/2010/main" val="2376193040"/>
              </p:ext>
            </p:extLst>
          </p:nvPr>
        </p:nvGraphicFramePr>
        <p:xfrm>
          <a:off x="339160" y="2152095"/>
          <a:ext cx="8523222" cy="4297680"/>
        </p:xfrm>
        <a:graphic>
          <a:graphicData uri="http://schemas.openxmlformats.org/drawingml/2006/table">
            <a:tbl>
              <a:tblPr firstRow="1" bandRow="1">
                <a:tableStyleId>{21E4AEA4-8DFA-4A89-87EB-49C32662AFE0}</a:tableStyleId>
              </a:tblPr>
              <a:tblGrid>
                <a:gridCol w="2183253">
                  <a:extLst>
                    <a:ext uri="{9D8B030D-6E8A-4147-A177-3AD203B41FA5}">
                      <a16:colId xmlns="" xmlns:a16="http://schemas.microsoft.com/office/drawing/2014/main" val="20000"/>
                    </a:ext>
                  </a:extLst>
                </a:gridCol>
                <a:gridCol w="6339969">
                  <a:extLst>
                    <a:ext uri="{9D8B030D-6E8A-4147-A177-3AD203B41FA5}">
                      <a16:colId xmlns="" xmlns:a16="http://schemas.microsoft.com/office/drawing/2014/main" val="20001"/>
                    </a:ext>
                  </a:extLst>
                </a:gridCol>
              </a:tblGrid>
              <a:tr h="33312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函数名</a:t>
                      </a:r>
                      <a:endParaRPr lang="zh-CN" altLang="en-US" sz="1600" b="1" i="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功能</a:t>
                      </a:r>
                      <a:endParaRPr lang="zh-CN" altLang="en-US" sz="1600" dirty="0" smtClean="0">
                        <a:latin typeface="微软雅黑" pitchFamily="34" charset="-122"/>
                        <a:ea typeface="微软雅黑" pitchFamily="34" charset="-122"/>
                      </a:endParaRPr>
                    </a:p>
                  </a:txBody>
                  <a:tcPr anchor="ctr"/>
                </a:tc>
                <a:extLst>
                  <a:ext uri="{0D108BD9-81ED-4DB2-BD59-A6C34878D82A}">
                    <a16:rowId xmlns="" xmlns:a16="http://schemas.microsoft.com/office/drawing/2014/main" val="10000"/>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smtClean="0"/>
                        <a:t>authorize</a:t>
                      </a:r>
                      <a:endParaRPr lang="zh-CN" altLang="en-US" sz="1600" b="0" i="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t>认证</a:t>
                      </a:r>
                      <a:r>
                        <a:rPr lang="en-US" altLang="zh-CN" sz="1600" dirty="0" smtClean="0"/>
                        <a:t>ID</a:t>
                      </a:r>
                      <a:r>
                        <a:rPr lang="zh-CN" altLang="en-US" sz="1600" dirty="0" smtClean="0"/>
                        <a:t>和</a:t>
                      </a:r>
                      <a:r>
                        <a:rPr lang="en-US" altLang="zh-CN" sz="1600" dirty="0" smtClean="0"/>
                        <a:t>PASSWORD</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err="1" smtClean="0"/>
                        <a:t>gameStart</a:t>
                      </a:r>
                      <a:r>
                        <a:rPr lang="zh-CN" altLang="en-US" sz="1600" dirty="0" smtClean="0"/>
                        <a:t>／</a:t>
                      </a:r>
                      <a:r>
                        <a:rPr lang="en-US" altLang="zh-CN" sz="1600" dirty="0" smtClean="0"/>
                        <a:t>Over</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开始游戏</a:t>
                      </a:r>
                      <a:r>
                        <a:rPr lang="en-US" altLang="zh-CN" sz="1600" dirty="0" smtClean="0"/>
                        <a:t>/</a:t>
                      </a:r>
                      <a:r>
                        <a:rPr lang="zh-CN" altLang="en-US" sz="1600" dirty="0" smtClean="0"/>
                        <a:t>游戏结束</a:t>
                      </a:r>
                      <a:endParaRPr lang="zh-CN" altLang="en-US" sz="1600" b="0" dirty="0" smtClean="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2"/>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err="1" smtClean="0"/>
                        <a:t>roundStart</a:t>
                      </a:r>
                      <a:r>
                        <a:rPr lang="en-US" altLang="zh-CN" sz="1600" dirty="0" smtClean="0"/>
                        <a:t>/Over</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回合开始</a:t>
                      </a:r>
                      <a:r>
                        <a:rPr lang="en-US" altLang="zh-CN" sz="1600" dirty="0" smtClean="0"/>
                        <a:t>/</a:t>
                      </a:r>
                      <a:r>
                        <a:rPr lang="zh-CN" altLang="en-US" sz="1600" dirty="0" smtClean="0"/>
                        <a:t>回合结束</a:t>
                      </a:r>
                      <a:endParaRPr lang="zh-CN" altLang="en-US" sz="1600" b="0" dirty="0" smtClean="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3"/>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err="1" smtClean="0"/>
                        <a:t>oneRound</a:t>
                      </a:r>
                      <a:endParaRPr lang="zh-CN" altLang="en-US" sz="1600" b="0" dirty="0">
                        <a:solidFill>
                          <a:srgbClr val="C00000"/>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t>每个回合主要逻辑。可以在该函数中根据</a:t>
                      </a:r>
                      <a:r>
                        <a:rPr lang="en-US" altLang="zh-CN" sz="1600" dirty="0" smtClean="0"/>
                        <a:t>observe</a:t>
                      </a:r>
                      <a:r>
                        <a:rPr lang="zh-CN" altLang="en-US" sz="1600" dirty="0" smtClean="0"/>
                        <a:t>的返回码做相应的处理</a:t>
                      </a:r>
                      <a:endParaRPr lang="zh-CN" altLang="en-US" sz="1600" b="0" dirty="0">
                        <a:solidFill>
                          <a:srgbClr val="C0000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4"/>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rPr>
                        <a:t>observe</a:t>
                      </a:r>
                      <a:endParaRPr lang="zh-CN" altLang="en-US" sz="1600" b="0" dirty="0">
                        <a:solidFill>
                          <a:schemeClr val="tx1"/>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solidFill>
                            <a:schemeClr val="tx1"/>
                          </a:solidFill>
                        </a:rPr>
                        <a:t>实现棋局变化的观测，并根据服务器返回结果更新棋局或报告相应错误</a:t>
                      </a:r>
                      <a:endParaRPr lang="zh-CN" altLang="en-US" sz="1600" b="0" dirty="0">
                        <a:solidFill>
                          <a:schemeClr val="tx1"/>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5"/>
                  </a:ext>
                </a:extLst>
              </a:tr>
              <a:tr h="370840">
                <a:tc>
                  <a:txBody>
                    <a:bodyPr/>
                    <a:lstStyle/>
                    <a:p>
                      <a:r>
                        <a:rPr lang="en-US" altLang="zh-CN" sz="1350" kern="1200" dirty="0" err="1" smtClean="0">
                          <a:solidFill>
                            <a:schemeClr val="dk1"/>
                          </a:solidFill>
                          <a:latin typeface="+mn-lt"/>
                          <a:ea typeface="+mn-ea"/>
                          <a:cs typeface="+mn-cs"/>
                        </a:rPr>
                        <a:t>generateOneStepMessage</a:t>
                      </a:r>
                      <a:endParaRPr lang="en-US" altLang="zh-CN" sz="1350" kern="1200" dirty="0" smtClean="0">
                        <a:solidFill>
                          <a:schemeClr val="dk1"/>
                        </a:solidFill>
                        <a:latin typeface="+mn-lt"/>
                        <a:ea typeface="+mn-ea"/>
                        <a:cs typeface="+mn-cs"/>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在棋盘</a:t>
                      </a:r>
                      <a:r>
                        <a:rPr lang="en-US" altLang="zh-CN" sz="1600" dirty="0" smtClean="0"/>
                        <a:t>row</a:t>
                      </a:r>
                      <a:r>
                        <a:rPr lang="zh-CN" altLang="en-US" sz="1600" dirty="0" smtClean="0"/>
                        <a:t>行</a:t>
                      </a:r>
                      <a:r>
                        <a:rPr lang="en-US" altLang="zh-CN" sz="1600" dirty="0" smtClean="0"/>
                        <a:t>col</a:t>
                      </a:r>
                      <a:r>
                        <a:rPr lang="zh-CN" altLang="en-US" sz="1600" dirty="0" smtClean="0"/>
                        <a:t>列落子。参数：</a:t>
                      </a:r>
                      <a:r>
                        <a:rPr lang="en-US" altLang="zh-CN" sz="1600" dirty="0" err="1" smtClean="0"/>
                        <a:t>int</a:t>
                      </a:r>
                      <a:r>
                        <a:rPr lang="en-US" altLang="zh-CN" sz="1600" dirty="0" smtClean="0"/>
                        <a:t> row, </a:t>
                      </a:r>
                      <a:r>
                        <a:rPr lang="en-US" altLang="zh-CN" sz="1600" dirty="0" err="1" smtClean="0"/>
                        <a:t>int</a:t>
                      </a:r>
                      <a:r>
                        <a:rPr lang="en-US" altLang="zh-CN" sz="1600" dirty="0" smtClean="0"/>
                        <a:t> col</a:t>
                      </a:r>
                      <a:endParaRPr lang="zh-CN" altLang="en-US" sz="1600" b="0" dirty="0">
                        <a:solidFill>
                          <a:srgbClr val="C0000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6"/>
                  </a:ext>
                </a:extLst>
              </a:tr>
              <a:tr h="370840">
                <a:tc>
                  <a:txBody>
                    <a:bodyPr/>
                    <a:lstStyle/>
                    <a:p>
                      <a:pPr algn="ctr"/>
                      <a:r>
                        <a:rPr lang="en-US" altLang="zh-CN" sz="1350" kern="1200" dirty="0" err="1" smtClean="0">
                          <a:solidFill>
                            <a:srgbClr val="7030A0"/>
                          </a:solidFill>
                          <a:latin typeface="+mn-lt"/>
                          <a:ea typeface="+mn-ea"/>
                          <a:cs typeface="+mn-cs"/>
                        </a:rPr>
                        <a:t>handleMessage</a:t>
                      </a:r>
                      <a:endParaRPr lang="en-US" altLang="zh-CN" sz="1350" kern="1200" dirty="0" smtClean="0">
                        <a:solidFill>
                          <a:srgbClr val="7030A0"/>
                        </a:solidFill>
                        <a:latin typeface="+mn-lt"/>
                        <a:ea typeface="+mn-ea"/>
                        <a:cs typeface="+mn-cs"/>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b="0" dirty="0" smtClean="0">
                          <a:solidFill>
                            <a:srgbClr val="7030A0"/>
                          </a:solidFill>
                          <a:latin typeface="+mn-lt"/>
                          <a:ea typeface="+mn-ea"/>
                          <a:cs typeface="+mn-cs"/>
                        </a:rPr>
                        <a:t>处理收到的棋子信息。参数：</a:t>
                      </a:r>
                      <a:r>
                        <a:rPr lang="en-US" altLang="zh-CN" sz="1600" b="0" dirty="0" err="1" smtClean="0">
                          <a:solidFill>
                            <a:srgbClr val="7030A0"/>
                          </a:solidFill>
                          <a:latin typeface="+mn-lt"/>
                          <a:ea typeface="+mn-ea"/>
                          <a:cs typeface="+mn-cs"/>
                        </a:rPr>
                        <a:t>int</a:t>
                      </a:r>
                      <a:r>
                        <a:rPr lang="en-US" altLang="zh-CN" sz="1600" b="0" dirty="0" smtClean="0">
                          <a:solidFill>
                            <a:srgbClr val="7030A0"/>
                          </a:solidFill>
                          <a:latin typeface="+mn-lt"/>
                          <a:ea typeface="+mn-ea"/>
                          <a:cs typeface="+mn-cs"/>
                        </a:rPr>
                        <a:t> row, </a:t>
                      </a:r>
                      <a:r>
                        <a:rPr lang="en-US" altLang="zh-CN" sz="1600" b="0" dirty="0" err="1" smtClean="0">
                          <a:solidFill>
                            <a:srgbClr val="7030A0"/>
                          </a:solidFill>
                          <a:latin typeface="+mn-lt"/>
                          <a:ea typeface="+mn-ea"/>
                          <a:cs typeface="+mn-cs"/>
                        </a:rPr>
                        <a:t>int</a:t>
                      </a:r>
                      <a:r>
                        <a:rPr lang="en-US" altLang="zh-CN" sz="1600" b="0" dirty="0" smtClean="0">
                          <a:solidFill>
                            <a:srgbClr val="7030A0"/>
                          </a:solidFill>
                          <a:latin typeface="+mn-lt"/>
                          <a:ea typeface="+mn-ea"/>
                          <a:cs typeface="+mn-cs"/>
                        </a:rPr>
                        <a:t> col, </a:t>
                      </a:r>
                      <a:r>
                        <a:rPr lang="en-US" altLang="zh-CN" sz="1600" b="0" dirty="0" err="1" smtClean="0">
                          <a:solidFill>
                            <a:srgbClr val="7030A0"/>
                          </a:solidFill>
                          <a:latin typeface="+mn-lt"/>
                          <a:ea typeface="+mn-ea"/>
                          <a:cs typeface="+mn-cs"/>
                        </a:rPr>
                        <a:t>int</a:t>
                      </a:r>
                      <a:r>
                        <a:rPr lang="en-US" altLang="zh-CN" sz="1600" b="0" dirty="0" smtClean="0">
                          <a:solidFill>
                            <a:srgbClr val="7030A0"/>
                          </a:solidFill>
                          <a:latin typeface="+mn-lt"/>
                          <a:ea typeface="+mn-ea"/>
                          <a:cs typeface="+mn-cs"/>
                        </a:rPr>
                        <a:t> color(</a:t>
                      </a:r>
                      <a:r>
                        <a:rPr lang="zh-CN" altLang="en-US" sz="1600" b="0" dirty="0" smtClean="0">
                          <a:solidFill>
                            <a:srgbClr val="FF0000"/>
                          </a:solidFill>
                          <a:latin typeface="+mn-lt"/>
                          <a:ea typeface="+mn-ea"/>
                          <a:cs typeface="+mn-cs"/>
                        </a:rPr>
                        <a:t>根据轮次判断</a:t>
                      </a:r>
                      <a:r>
                        <a:rPr lang="en-US" altLang="zh-CN" sz="1600" b="0" dirty="0" smtClean="0">
                          <a:solidFill>
                            <a:srgbClr val="7030A0"/>
                          </a:solidFill>
                          <a:latin typeface="+mn-lt"/>
                          <a:ea typeface="+mn-ea"/>
                          <a:cs typeface="+mn-cs"/>
                        </a:rPr>
                        <a:t>)</a:t>
                      </a:r>
                      <a:r>
                        <a:rPr lang="zh-CN" altLang="en-US" sz="1600" b="0" dirty="0" smtClean="0">
                          <a:solidFill>
                            <a:srgbClr val="7030A0"/>
                          </a:solidFill>
                          <a:latin typeface="+mn-lt"/>
                          <a:ea typeface="+mn-ea"/>
                          <a:cs typeface="+mn-cs"/>
                        </a:rPr>
                        <a:t>（待实现）</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8"/>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kern="1200" dirty="0" smtClean="0">
                          <a:solidFill>
                            <a:srgbClr val="7030A0"/>
                          </a:solidFill>
                        </a:rPr>
                        <a:t>step</a:t>
                      </a:r>
                      <a:endParaRPr lang="zh-CN" altLang="en-US" sz="1600" b="0" i="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solidFill>
                            <a:srgbClr val="7030A0"/>
                          </a:solidFill>
                        </a:rPr>
                        <a:t>实现每一步具体策略的函数（待实现）</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9"/>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err="1" smtClean="0">
                          <a:solidFill>
                            <a:srgbClr val="7030A0"/>
                          </a:solidFill>
                        </a:rPr>
                        <a:t>saveChessBoard</a:t>
                      </a:r>
                      <a:endParaRPr lang="zh-CN" altLang="en-US" sz="1600" b="0" i="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solidFill>
                            <a:srgbClr val="7030A0"/>
                          </a:solidFill>
                        </a:rPr>
                        <a:t>存储当前棋局信息，用于复盘（待实现）</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08077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a:t>任务</a:t>
            </a:r>
            <a:endParaRPr altLang="en-US" sz="3200" dirty="0" smtClean="0"/>
          </a:p>
        </p:txBody>
      </p:sp>
      <p:sp>
        <p:nvSpPr>
          <p:cNvPr id="4" name="文本框 3"/>
          <p:cNvSpPr txBox="1"/>
          <p:nvPr/>
        </p:nvSpPr>
        <p:spPr>
          <a:xfrm>
            <a:off x="521566" y="1506853"/>
            <a:ext cx="8158410" cy="4524315"/>
          </a:xfrm>
          <a:prstGeom prst="rect">
            <a:avLst/>
          </a:prstGeom>
          <a:noFill/>
        </p:spPr>
        <p:txBody>
          <a:bodyPr wrap="square" rtlCol="0">
            <a:spAutoFit/>
          </a:bodyPr>
          <a:lstStyle/>
          <a:p>
            <a:pPr marL="342900" indent="-342900">
              <a:buFont typeface="Arial" pitchFamily="34" charset="0"/>
              <a:buChar char="•"/>
            </a:pPr>
            <a:r>
              <a:rPr lang="en-US" altLang="zh-CN" sz="2400" dirty="0" err="1" smtClean="0">
                <a:latin typeface="微软雅黑" pitchFamily="34" charset="-122"/>
                <a:ea typeface="微软雅黑" pitchFamily="34" charset="-122"/>
              </a:rPr>
              <a:t>handleMessage</a:t>
            </a:r>
            <a:r>
              <a:rPr lang="zh-CN" altLang="en-US" sz="2400" dirty="0" smtClean="0">
                <a:latin typeface="微软雅黑" pitchFamily="34" charset="-122"/>
                <a:ea typeface="微软雅黑" pitchFamily="34" charset="-122"/>
              </a:rPr>
              <a:t>：传入从服务器返回的棋子位置</a:t>
            </a:r>
            <a:r>
              <a:rPr lang="en-US" altLang="zh-CN" sz="2400" dirty="0" smtClean="0">
                <a:latin typeface="微软雅黑" pitchFamily="34" charset="-122"/>
                <a:ea typeface="微软雅黑" pitchFamily="34" charset="-122"/>
              </a:rPr>
              <a:t>(</a:t>
            </a:r>
            <a:r>
              <a:rPr lang="en-US" altLang="zh-CN" sz="2400" dirty="0" err="1" smtClean="0">
                <a:latin typeface="微软雅黑" pitchFamily="34" charset="-122"/>
                <a:ea typeface="微软雅黑" pitchFamily="34" charset="-122"/>
              </a:rPr>
              <a:t>row,col</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以及相应的棋子颜色</a:t>
            </a:r>
            <a:r>
              <a:rPr lang="en-US" altLang="zh-CN" sz="2400" dirty="0" smtClean="0">
                <a:latin typeface="微软雅黑" pitchFamily="34" charset="-122"/>
                <a:ea typeface="微软雅黑" pitchFamily="34" charset="-122"/>
              </a:rPr>
              <a:t>(0</a:t>
            </a:r>
            <a:r>
              <a:rPr lang="zh-CN" altLang="en-US" sz="2400" dirty="0" smtClean="0">
                <a:latin typeface="微软雅黑" pitchFamily="34" charset="-122"/>
                <a:ea typeface="微软雅黑" pitchFamily="34" charset="-122"/>
              </a:rPr>
              <a:t>代表黑色，</a:t>
            </a: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代表白色</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。你需要根据这个信息维护</a:t>
            </a:r>
            <a:r>
              <a:rPr lang="zh-CN" altLang="en-US" sz="2400" dirty="0" smtClean="0">
                <a:solidFill>
                  <a:srgbClr val="FF0000"/>
                </a:solidFill>
                <a:latin typeface="微软雅黑" pitchFamily="34" charset="-122"/>
                <a:ea typeface="微软雅黑" pitchFamily="34" charset="-122"/>
              </a:rPr>
              <a:t>本地棋盘。</a:t>
            </a:r>
            <a:endParaRPr lang="en-US" altLang="zh-CN" sz="2400" dirty="0" smtClean="0">
              <a:solidFill>
                <a:srgbClr val="FF0000"/>
              </a:solidFill>
              <a:latin typeface="微软雅黑" pitchFamily="34" charset="-122"/>
              <a:ea typeface="微软雅黑" pitchFamily="34" charset="-122"/>
            </a:endParaRPr>
          </a:p>
          <a:p>
            <a:pPr marL="342900" indent="-342900">
              <a:buFont typeface="Arial" pitchFamily="34" charset="0"/>
              <a:buChar char="•"/>
            </a:pPr>
            <a:endParaRPr lang="en-US" altLang="zh-CN" sz="2400" dirty="0" smtClean="0">
              <a:latin typeface="微软雅黑" pitchFamily="34" charset="-122"/>
              <a:ea typeface="微软雅黑" pitchFamily="34" charset="-122"/>
            </a:endParaRPr>
          </a:p>
          <a:p>
            <a:pPr marL="342900" indent="-342900">
              <a:buFont typeface="Arial" pitchFamily="34" charset="0"/>
              <a:buChar char="•"/>
            </a:pPr>
            <a:r>
              <a:rPr lang="zh-CN" altLang="en-US" sz="2400" dirty="0" smtClean="0">
                <a:latin typeface="微软雅黑" pitchFamily="34" charset="-122"/>
                <a:ea typeface="微软雅黑" pitchFamily="34" charset="-122"/>
              </a:rPr>
              <a:t>本地棋盘：自行设计。例如</a:t>
            </a:r>
            <a:r>
              <a:rPr lang="en-US" altLang="zh-CN" sz="2400" dirty="0" smtClean="0">
                <a:latin typeface="微软雅黑" pitchFamily="34" charset="-122"/>
                <a:ea typeface="微软雅黑" pitchFamily="34" charset="-122"/>
              </a:rPr>
              <a:t>8*8</a:t>
            </a:r>
            <a:r>
              <a:rPr lang="zh-CN" altLang="en-US" sz="2400" dirty="0" smtClean="0">
                <a:latin typeface="微软雅黑" pitchFamily="34" charset="-122"/>
                <a:ea typeface="微软雅黑" pitchFamily="34" charset="-122"/>
              </a:rPr>
              <a:t>二位数组。</a:t>
            </a:r>
            <a:endParaRPr lang="en-US" altLang="zh-CN" sz="2400" dirty="0" smtClean="0">
              <a:latin typeface="微软雅黑" pitchFamily="34" charset="-122"/>
              <a:ea typeface="微软雅黑" pitchFamily="34" charset="-122"/>
            </a:endParaRPr>
          </a:p>
          <a:p>
            <a:pPr marL="342900" indent="-342900">
              <a:buFont typeface="Arial" pitchFamily="34" charset="0"/>
              <a:buChar char="•"/>
            </a:pPr>
            <a:r>
              <a:rPr lang="zh-CN" altLang="en-US" sz="2400" dirty="0" smtClean="0">
                <a:latin typeface="微软雅黑" pitchFamily="34" charset="-122"/>
                <a:ea typeface="微软雅黑" pitchFamily="34" charset="-122"/>
              </a:rPr>
              <a:t>能够根据服务器返回的信息，使得客户端的棋盘与服务器中棋盘同步。主要包括：初始化棋盘，下子并翻转相应的棋子，设置禁手并解除禁手。</a:t>
            </a:r>
            <a:endParaRPr lang="en-US" altLang="zh-CN" sz="2400" dirty="0" smtClean="0">
              <a:latin typeface="微软雅黑" pitchFamily="34" charset="-122"/>
              <a:ea typeface="微软雅黑" pitchFamily="34" charset="-122"/>
            </a:endParaRPr>
          </a:p>
          <a:p>
            <a:pPr marL="342900" indent="-342900">
              <a:buFont typeface="Arial" pitchFamily="34" charset="0"/>
              <a:buChar char="•"/>
            </a:pPr>
            <a:endParaRPr lang="en-US" altLang="zh-CN" sz="2400" dirty="0">
              <a:latin typeface="微软雅黑" pitchFamily="34" charset="-122"/>
              <a:ea typeface="微软雅黑" pitchFamily="34" charset="-122"/>
            </a:endParaRPr>
          </a:p>
          <a:p>
            <a:pPr marL="342900" indent="-342900">
              <a:buFont typeface="Arial" pitchFamily="34" charset="0"/>
              <a:buChar char="•"/>
            </a:pPr>
            <a:r>
              <a:rPr lang="zh-CN" altLang="en-US" sz="2400" dirty="0" smtClean="0">
                <a:latin typeface="微软雅黑" pitchFamily="34" charset="-122"/>
                <a:ea typeface="微软雅黑" pitchFamily="34" charset="-122"/>
              </a:rPr>
              <a:t>可以修改函数，传入本地棋盘作为参数。或者将本地棋盘作为类内成员变量或全局变量，从而达到传递信息的作用。</a:t>
            </a:r>
            <a:endParaRPr lang="en-US" altLang="zh-CN" sz="2400" dirty="0">
              <a:latin typeface="微软雅黑" pitchFamily="34" charset="-122"/>
              <a:ea typeface="微软雅黑" pitchFamily="34" charset="-122"/>
            </a:endParaRPr>
          </a:p>
          <a:p>
            <a:pPr marL="342900" indent="-342900">
              <a:buFont typeface="Arial" pitchFamily="34" charset="0"/>
              <a:buChar char="•"/>
            </a:pPr>
            <a:endParaRPr lang="zh-CN" altLang="en-US" sz="2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612480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a:t>任务</a:t>
            </a:r>
            <a:endParaRPr altLang="en-US" sz="3200" dirty="0" smtClean="0"/>
          </a:p>
        </p:txBody>
      </p:sp>
      <p:sp>
        <p:nvSpPr>
          <p:cNvPr id="4" name="文本框 3"/>
          <p:cNvSpPr txBox="1"/>
          <p:nvPr/>
        </p:nvSpPr>
        <p:spPr>
          <a:xfrm>
            <a:off x="521566" y="1506853"/>
            <a:ext cx="8158410" cy="4154984"/>
          </a:xfrm>
          <a:prstGeom prst="rect">
            <a:avLst/>
          </a:prstGeom>
          <a:noFill/>
        </p:spPr>
        <p:txBody>
          <a:bodyPr wrap="square" rtlCol="0">
            <a:spAutoFit/>
          </a:bodyPr>
          <a:lstStyle/>
          <a:p>
            <a:pPr marL="342900" indent="-342900">
              <a:buFont typeface="Arial" pitchFamily="34" charset="0"/>
              <a:buChar char="•"/>
            </a:pPr>
            <a:endParaRPr lang="en-US" altLang="zh-CN" sz="2400" dirty="0" smtClean="0">
              <a:latin typeface="微软雅黑" pitchFamily="34" charset="-122"/>
              <a:ea typeface="微软雅黑" pitchFamily="34" charset="-122"/>
            </a:endParaRPr>
          </a:p>
          <a:p>
            <a:pPr marL="342900" indent="-342900">
              <a:buFont typeface="Arial" pitchFamily="34" charset="0"/>
              <a:buChar char="•"/>
            </a:pPr>
            <a:r>
              <a:rPr lang="en-US" altLang="zh-CN" sz="2000" dirty="0">
                <a:latin typeface="微软雅黑" pitchFamily="34" charset="-122"/>
                <a:ea typeface="微软雅黑" pitchFamily="34" charset="-122"/>
              </a:rPr>
              <a:t>s</a:t>
            </a:r>
            <a:r>
              <a:rPr lang="en-US" altLang="zh-CN" sz="2000" dirty="0" smtClean="0">
                <a:latin typeface="微软雅黑" pitchFamily="34" charset="-122"/>
                <a:ea typeface="微软雅黑" pitchFamily="34" charset="-122"/>
              </a:rPr>
              <a:t>tep</a:t>
            </a:r>
            <a:r>
              <a:rPr lang="zh-CN" altLang="en-US" sz="2000" dirty="0" smtClean="0">
                <a:latin typeface="微软雅黑" pitchFamily="34" charset="-122"/>
                <a:ea typeface="微软雅黑" pitchFamily="34" charset="-122"/>
              </a:rPr>
              <a:t>：选择下子的位置。默认的是一个随机函数。除非你</a:t>
            </a:r>
            <a:r>
              <a:rPr lang="en-US" altLang="zh-CN" sz="2000" dirty="0" err="1" smtClean="0">
                <a:latin typeface="微软雅黑" pitchFamily="34" charset="-122"/>
                <a:ea typeface="微软雅黑" pitchFamily="34" charset="-122"/>
              </a:rPr>
              <a:t>rp</a:t>
            </a:r>
            <a:r>
              <a:rPr lang="zh-CN" altLang="en-US" sz="2000" dirty="0" smtClean="0">
                <a:latin typeface="微软雅黑" pitchFamily="34" charset="-122"/>
                <a:ea typeface="微软雅黑" pitchFamily="34" charset="-122"/>
              </a:rPr>
              <a:t>爆表，不然你无法一直在正确位置下子。返回一个二元组</a:t>
            </a:r>
            <a:r>
              <a:rPr lang="en-US" altLang="zh-CN" sz="2000" dirty="0" smtClean="0">
                <a:latin typeface="微软雅黑" pitchFamily="34" charset="-122"/>
                <a:ea typeface="微软雅黑" pitchFamily="34" charset="-122"/>
              </a:rPr>
              <a:t>pair&lt;</a:t>
            </a:r>
            <a:r>
              <a:rPr lang="en-US" altLang="zh-CN" sz="2000" dirty="0" err="1" smtClean="0">
                <a:latin typeface="微软雅黑" pitchFamily="34" charset="-122"/>
                <a:ea typeface="微软雅黑" pitchFamily="34" charset="-122"/>
              </a:rPr>
              <a:t>int,int</a:t>
            </a:r>
            <a:r>
              <a:rPr lang="en-US" altLang="zh-CN" sz="2000" dirty="0" smtClean="0">
                <a:latin typeface="微软雅黑" pitchFamily="34" charset="-122"/>
                <a:ea typeface="微软雅黑" pitchFamily="34" charset="-122"/>
              </a:rPr>
              <a:t>&gt;</a:t>
            </a:r>
            <a:r>
              <a:rPr lang="zh-CN" altLang="en-US" sz="2000" dirty="0" smtClean="0">
                <a:latin typeface="微软雅黑" pitchFamily="34" charset="-122"/>
                <a:ea typeface="微软雅黑" pitchFamily="34" charset="-122"/>
              </a:rPr>
              <a:t>表示位置。你应该修改这个函数，选择更为优秀的算法下子。简单的思路是给不同位置的棋子不同的评分（例如中间的棋子，靠边的棋子，</a:t>
            </a:r>
            <a:r>
              <a:rPr lang="en-US" altLang="zh-CN" sz="2000" dirty="0" smtClean="0">
                <a:latin typeface="微软雅黑" pitchFamily="34" charset="-122"/>
                <a:ea typeface="微软雅黑" pitchFamily="34" charset="-122"/>
              </a:rPr>
              <a:t>4</a:t>
            </a:r>
            <a:r>
              <a:rPr lang="zh-CN" altLang="en-US" sz="2000" dirty="0" smtClean="0">
                <a:latin typeface="微软雅黑" pitchFamily="34" charset="-122"/>
                <a:ea typeface="微软雅黑" pitchFamily="34" charset="-122"/>
              </a:rPr>
              <a:t>个角的棋子），根据下子后棋盘的状况打分。预测对方下子的位置。多步探索。等等</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zh-CN" altLang="en-US" sz="2000" dirty="0" smtClean="0">
                <a:solidFill>
                  <a:srgbClr val="FF0000"/>
                </a:solidFill>
                <a:latin typeface="微软雅黑" pitchFamily="34" charset="-122"/>
                <a:ea typeface="微软雅黑" pitchFamily="34" charset="-122"/>
              </a:rPr>
              <a:t>有子可下的时候返回的是</a:t>
            </a:r>
            <a:r>
              <a:rPr lang="en-US" altLang="zh-CN" sz="2000" dirty="0" smtClean="0">
                <a:solidFill>
                  <a:srgbClr val="FF0000"/>
                </a:solidFill>
                <a:latin typeface="微软雅黑" pitchFamily="34" charset="-122"/>
                <a:ea typeface="微软雅黑" pitchFamily="34" charset="-122"/>
              </a:rPr>
              <a:t>(0,0)</a:t>
            </a:r>
            <a:r>
              <a:rPr lang="zh-CN" altLang="en-US" sz="2000" dirty="0" smtClean="0">
                <a:solidFill>
                  <a:srgbClr val="FF0000"/>
                </a:solidFill>
                <a:latin typeface="微软雅黑" pitchFamily="34" charset="-122"/>
                <a:ea typeface="微软雅黑" pitchFamily="34" charset="-122"/>
              </a:rPr>
              <a:t>到</a:t>
            </a:r>
            <a:r>
              <a:rPr lang="en-US" altLang="zh-CN" sz="2000" dirty="0" smtClean="0">
                <a:solidFill>
                  <a:srgbClr val="FF0000"/>
                </a:solidFill>
                <a:latin typeface="微软雅黑" pitchFamily="34" charset="-122"/>
                <a:ea typeface="微软雅黑" pitchFamily="34" charset="-122"/>
              </a:rPr>
              <a:t>(7,7)</a:t>
            </a:r>
            <a:r>
              <a:rPr lang="zh-CN" altLang="en-US" sz="2000" dirty="0" smtClean="0">
                <a:solidFill>
                  <a:srgbClr val="FF0000"/>
                </a:solidFill>
                <a:latin typeface="微软雅黑" pitchFamily="34" charset="-122"/>
                <a:ea typeface="微软雅黑" pitchFamily="34" charset="-122"/>
              </a:rPr>
              <a:t>之间的某一个点，无法下子请返回</a:t>
            </a:r>
            <a:r>
              <a:rPr lang="en-US" altLang="zh-CN" sz="2000" dirty="0" smtClean="0">
                <a:solidFill>
                  <a:srgbClr val="FF0000"/>
                </a:solidFill>
                <a:latin typeface="微软雅黑" pitchFamily="34" charset="-122"/>
                <a:ea typeface="微软雅黑" pitchFamily="34" charset="-122"/>
              </a:rPr>
              <a:t>(-1,-1)</a:t>
            </a:r>
            <a:r>
              <a:rPr lang="zh-CN" altLang="en-US" sz="2000" dirty="0" smtClean="0">
                <a:solidFill>
                  <a:srgbClr val="FF0000"/>
                </a:solidFill>
                <a:latin typeface="微软雅黑" pitchFamily="34" charset="-122"/>
                <a:ea typeface="微软雅黑" pitchFamily="34" charset="-122"/>
              </a:rPr>
              <a:t>，其余的返回都视作错误</a:t>
            </a:r>
            <a:r>
              <a:rPr lang="en-US" altLang="zh-CN" sz="2000" dirty="0" smtClean="0">
                <a:solidFill>
                  <a:srgbClr val="FF0000"/>
                </a:solidFill>
                <a:latin typeface="微软雅黑" pitchFamily="34" charset="-122"/>
                <a:ea typeface="微软雅黑" pitchFamily="34" charset="-122"/>
              </a:rPr>
              <a:t/>
            </a:r>
            <a:br>
              <a:rPr lang="en-US" altLang="zh-CN" sz="2000" dirty="0" smtClean="0">
                <a:solidFill>
                  <a:srgbClr val="FF0000"/>
                </a:solidFill>
                <a:latin typeface="微软雅黑" pitchFamily="34" charset="-122"/>
                <a:ea typeface="微软雅黑" pitchFamily="34" charset="-122"/>
              </a:rPr>
            </a:br>
            <a:r>
              <a:rPr lang="en-US" altLang="zh-CN" sz="2000" dirty="0" smtClean="0">
                <a:solidFill>
                  <a:srgbClr val="FF0000"/>
                </a:solidFill>
                <a:latin typeface="微软雅黑" pitchFamily="34" charset="-122"/>
                <a:ea typeface="微软雅黑" pitchFamily="34" charset="-122"/>
              </a:rPr>
              <a:t/>
            </a:r>
            <a:br>
              <a:rPr lang="en-US" altLang="zh-CN" sz="2000" dirty="0" smtClean="0">
                <a:solidFill>
                  <a:srgbClr val="FF0000"/>
                </a:solidFill>
                <a:latin typeface="微软雅黑" pitchFamily="34" charset="-122"/>
                <a:ea typeface="微软雅黑" pitchFamily="34" charset="-122"/>
              </a:rPr>
            </a:br>
            <a:r>
              <a:rPr lang="zh-CN" altLang="en-US" sz="2000" dirty="0" smtClean="0">
                <a:solidFill>
                  <a:srgbClr val="FF0000"/>
                </a:solidFill>
                <a:latin typeface="微软雅黑" pitchFamily="34" charset="-122"/>
                <a:ea typeface="微软雅黑" pitchFamily="34" charset="-122"/>
              </a:rPr>
              <a:t>如果你</a:t>
            </a:r>
            <a:r>
              <a:rPr lang="en-US" altLang="zh-CN" sz="2000" dirty="0" smtClean="0">
                <a:solidFill>
                  <a:srgbClr val="FF0000"/>
                </a:solidFill>
                <a:latin typeface="微软雅黑" pitchFamily="34" charset="-122"/>
                <a:ea typeface="微软雅黑" pitchFamily="34" charset="-122"/>
              </a:rPr>
              <a:t>step</a:t>
            </a:r>
            <a:r>
              <a:rPr lang="zh-CN" altLang="en-US" sz="2000" dirty="0" smtClean="0">
                <a:solidFill>
                  <a:srgbClr val="FF0000"/>
                </a:solidFill>
                <a:latin typeface="微软雅黑" pitchFamily="34" charset="-122"/>
                <a:ea typeface="微软雅黑" pitchFamily="34" charset="-122"/>
              </a:rPr>
              <a:t>发送给服务器是个非法的棋子，服务器会判断你错误，并返回给你服务器随机帮你下的棋子（通过</a:t>
            </a:r>
            <a:r>
              <a:rPr lang="en-US" altLang="zh-CN" sz="2000" dirty="0" err="1" smtClean="0">
                <a:solidFill>
                  <a:srgbClr val="FF0000"/>
                </a:solidFill>
                <a:latin typeface="微软雅黑" pitchFamily="34" charset="-122"/>
                <a:ea typeface="微软雅黑" pitchFamily="34" charset="-122"/>
              </a:rPr>
              <a:t>handleMessage</a:t>
            </a:r>
            <a:r>
              <a:rPr lang="zh-CN" altLang="en-US" sz="2000" dirty="0" smtClean="0">
                <a:solidFill>
                  <a:srgbClr val="FF0000"/>
                </a:solidFill>
                <a:latin typeface="微软雅黑" pitchFamily="34" charset="-122"/>
                <a:ea typeface="微软雅黑" pitchFamily="34" charset="-122"/>
              </a:rPr>
              <a:t>收到），并且将记录你一次非法操作，为对手加分。</a:t>
            </a:r>
            <a:endParaRPr lang="en-US" altLang="zh-CN" sz="2000"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871554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任务</a:t>
            </a:r>
            <a:endParaRPr kumimoji="1" lang="zh-CN" altLang="en-US" dirty="0"/>
          </a:p>
        </p:txBody>
      </p:sp>
      <p:sp>
        <p:nvSpPr>
          <p:cNvPr id="4" name="矩形 3"/>
          <p:cNvSpPr/>
          <p:nvPr/>
        </p:nvSpPr>
        <p:spPr>
          <a:xfrm>
            <a:off x="453327" y="1968976"/>
            <a:ext cx="6014720" cy="4801314"/>
          </a:xfrm>
          <a:prstGeom prst="rect">
            <a:avLst/>
          </a:prstGeom>
        </p:spPr>
        <p:txBody>
          <a:bodyPr wrap="square">
            <a:spAutoFit/>
          </a:bodyPr>
          <a:lstStyle/>
          <a:p>
            <a:pPr marL="342900" indent="-342900">
              <a:buFont typeface="Arial" pitchFamily="34" charset="0"/>
              <a:buChar char="•"/>
            </a:pPr>
            <a:r>
              <a:rPr lang="en-US" altLang="zh-CN" dirty="0" err="1">
                <a:latin typeface="微软雅黑" pitchFamily="34" charset="-122"/>
                <a:ea typeface="微软雅黑" pitchFamily="34" charset="-122"/>
              </a:rPr>
              <a:t>saveChessBoard</a:t>
            </a:r>
            <a:r>
              <a:rPr lang="zh-CN" altLang="en-US" dirty="0">
                <a:latin typeface="微软雅黑" pitchFamily="34" charset="-122"/>
                <a:ea typeface="微软雅黑" pitchFamily="34" charset="-122"/>
              </a:rPr>
              <a:t>：保存棋盘。扩展功能。你需要在每一步都记录下棋盘，并且保存在文件中。能够在游戏结束后展示每一步的棋盘，实现复盘功能。可以另写程序，漂亮的展示复盘</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342900" indent="-342900">
              <a:buFont typeface="Arial" pitchFamily="34" charset="0"/>
              <a:buChar char="•"/>
            </a:pPr>
            <a:r>
              <a:rPr lang="zh-CN" altLang="en-US" dirty="0" smtClean="0">
                <a:latin typeface="微软雅黑" pitchFamily="34" charset="-122"/>
                <a:ea typeface="微软雅黑" pitchFamily="34" charset="-122"/>
              </a:rPr>
              <a:t>一般情况下通过文件记录整局的下棋状态。</a:t>
            </a:r>
            <a:r>
              <a:rPr lang="en-US" altLang="zh-CN" dirty="0" smtClean="0">
                <a:latin typeface="微软雅黑" pitchFamily="34" charset="-122"/>
                <a:ea typeface="微软雅黑" pitchFamily="34" charset="-122"/>
              </a:rPr>
              <a:t/>
            </a:r>
            <a:br>
              <a:rPr lang="en-US" altLang="zh-CN" dirty="0" smtClean="0">
                <a:latin typeface="微软雅黑" pitchFamily="34" charset="-122"/>
                <a:ea typeface="微软雅黑" pitchFamily="34" charset="-122"/>
              </a:rPr>
            </a:br>
            <a:r>
              <a:rPr lang="zh-CN" altLang="en-US" dirty="0" smtClean="0">
                <a:latin typeface="微软雅黑" pitchFamily="34" charset="-122"/>
                <a:ea typeface="微软雅黑" pitchFamily="34" charset="-122"/>
              </a:rPr>
              <a:t>如记录当前步数走完之后棋盘状态：</a:t>
            </a:r>
            <a:r>
              <a:rPr lang="en-US" altLang="zh-CN" dirty="0" smtClean="0">
                <a:latin typeface="微软雅黑" pitchFamily="34" charset="-122"/>
                <a:ea typeface="微软雅黑" pitchFamily="34" charset="-122"/>
              </a:rPr>
              <a:t/>
            </a:r>
            <a:br>
              <a:rPr lang="en-US" altLang="zh-CN" dirty="0" smtClean="0">
                <a:latin typeface="微软雅黑" pitchFamily="34" charset="-122"/>
                <a:ea typeface="微软雅黑" pitchFamily="34" charset="-122"/>
              </a:rPr>
            </a:br>
            <a:r>
              <a:rPr lang="en-US" altLang="zh-CN" dirty="0" smtClean="0">
                <a:latin typeface="微软雅黑" pitchFamily="34" charset="-122"/>
                <a:ea typeface="微软雅黑" pitchFamily="34" charset="-122"/>
              </a:rPr>
              <a:t>OOOOOOOO</a:t>
            </a:r>
            <a:br>
              <a:rPr lang="en-US" altLang="zh-CN" dirty="0" smtClean="0">
                <a:latin typeface="微软雅黑" pitchFamily="34" charset="-122"/>
                <a:ea typeface="微软雅黑" pitchFamily="34" charset="-122"/>
              </a:rPr>
            </a:br>
            <a:r>
              <a:rPr lang="en-US" altLang="zh-CN" dirty="0" smtClean="0">
                <a:latin typeface="微软雅黑" pitchFamily="34" charset="-122"/>
                <a:ea typeface="微软雅黑" pitchFamily="34" charset="-122"/>
              </a:rPr>
              <a:t>OOOOOOOO</a:t>
            </a: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r>
            <a:br>
              <a:rPr lang="en-US" altLang="zh-CN" dirty="0" smtClean="0">
                <a:latin typeface="微软雅黑" pitchFamily="34" charset="-122"/>
                <a:ea typeface="微软雅黑" pitchFamily="34" charset="-122"/>
              </a:rPr>
            </a:br>
            <a:r>
              <a:rPr lang="en-US" altLang="zh-CN" dirty="0" smtClean="0">
                <a:latin typeface="微软雅黑" pitchFamily="34" charset="-122"/>
                <a:ea typeface="微软雅黑" pitchFamily="34" charset="-122"/>
              </a:rPr>
              <a:t>OOOOOOOO</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r>
              <a:rPr lang="en-US" altLang="zh-CN" dirty="0" smtClean="0">
                <a:latin typeface="微软雅黑" pitchFamily="34" charset="-122"/>
                <a:ea typeface="微软雅黑" pitchFamily="34" charset="-122"/>
              </a:rPr>
              <a:t>OOOWB</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POO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
            </a:r>
            <a:br>
              <a:rPr lang="en-US" altLang="zh-CN" dirty="0" smtClean="0">
                <a:latin typeface="微软雅黑" pitchFamily="34" charset="-122"/>
                <a:ea typeface="微软雅黑" pitchFamily="34" charset="-122"/>
              </a:rPr>
            </a:br>
            <a:r>
              <a:rPr lang="en-US" altLang="zh-CN" dirty="0" smtClean="0">
                <a:latin typeface="微软雅黑" pitchFamily="34" charset="-122"/>
                <a:ea typeface="微软雅黑" pitchFamily="34" charset="-122"/>
              </a:rPr>
              <a:t>OOOB</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B</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BPO</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r>
              <a:rPr lang="en-US" altLang="zh-CN" dirty="0" smtClean="0">
                <a:latin typeface="微软雅黑" pitchFamily="34" charset="-122"/>
                <a:ea typeface="微软雅黑" pitchFamily="34" charset="-122"/>
              </a:rPr>
              <a:t>OOOOOPOO </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r>
              <a:rPr lang="en-US" altLang="zh-CN" dirty="0" smtClean="0">
                <a:latin typeface="微软雅黑" pitchFamily="34" charset="-122"/>
                <a:ea typeface="微软雅黑" pitchFamily="34" charset="-122"/>
              </a:rPr>
              <a:t>OOOOOOOO</a:t>
            </a:r>
            <a:r>
              <a:rPr lang="zh-CN" altLang="en-US"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r>
              <a:rPr lang="en-US" altLang="zh-CN" dirty="0" smtClean="0">
                <a:latin typeface="微软雅黑" pitchFamily="34" charset="-122"/>
                <a:ea typeface="微软雅黑" pitchFamily="34" charset="-122"/>
              </a:rPr>
              <a:t>OOOOOOOO</a:t>
            </a:r>
          </a:p>
          <a:p>
            <a:pPr marL="342900" indent="-342900">
              <a:buFont typeface="Arial" pitchFamily="34" charset="0"/>
              <a:buChar char="•"/>
            </a:pPr>
            <a:r>
              <a:rPr lang="en-US" altLang="zh-CN" dirty="0">
                <a:latin typeface="微软雅黑" pitchFamily="34" charset="-122"/>
                <a:ea typeface="微软雅黑" pitchFamily="34" charset="-122"/>
              </a:rPr>
              <a:t>W</a:t>
            </a:r>
            <a:r>
              <a:rPr lang="zh-CN" altLang="en-US" dirty="0">
                <a:latin typeface="微软雅黑" pitchFamily="34" charset="-122"/>
                <a:ea typeface="微软雅黑" pitchFamily="34" charset="-122"/>
              </a:rPr>
              <a:t>表示白棋，</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表示黑棋，</a:t>
            </a:r>
            <a:r>
              <a:rPr lang="en-US" altLang="zh-CN" dirty="0">
                <a:latin typeface="微软雅黑" pitchFamily="34" charset="-122"/>
                <a:ea typeface="微软雅黑" pitchFamily="34" charset="-122"/>
              </a:rPr>
              <a:t>P</a:t>
            </a:r>
            <a:r>
              <a:rPr lang="zh-CN" altLang="en-US" dirty="0" smtClean="0">
                <a:latin typeface="微软雅黑" pitchFamily="34" charset="-122"/>
                <a:ea typeface="微软雅黑" pitchFamily="34" charset="-122"/>
              </a:rPr>
              <a:t>表示当前</a:t>
            </a:r>
            <a:r>
              <a:rPr lang="zh-CN" altLang="en-US" dirty="0">
                <a:latin typeface="微软雅黑" pitchFamily="34" charset="-122"/>
                <a:ea typeface="微软雅黑" pitchFamily="34" charset="-122"/>
              </a:rPr>
              <a:t>禁止下棋的</a:t>
            </a:r>
            <a:r>
              <a:rPr lang="zh-CN" altLang="en-US" dirty="0" smtClean="0">
                <a:latin typeface="微软雅黑" pitchFamily="34" charset="-122"/>
                <a:ea typeface="微软雅黑" pitchFamily="34" charset="-122"/>
              </a:rPr>
              <a:t>位置，当然你也可以有自己的绘制棋盘的方式，能让人简单明了看清楚即可</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113968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黑白棋棋盘</a:t>
            </a:r>
          </a:p>
        </p:txBody>
      </p:sp>
      <p:sp>
        <p:nvSpPr>
          <p:cNvPr id="4" name="内容占位符 3"/>
          <p:cNvSpPr>
            <a:spLocks noGrp="1"/>
          </p:cNvSpPr>
          <p:nvPr>
            <p:ph idx="1"/>
          </p:nvPr>
        </p:nvSpPr>
        <p:spPr/>
        <p:txBody>
          <a:bodyPr/>
          <a:lstStyle/>
          <a:p>
            <a:r>
              <a:rPr lang="zh-CN" altLang="en-US" sz="2000" dirty="0">
                <a:cs typeface="Times New Roman" panose="02020603050405020304" pitchFamily="18" charset="0"/>
              </a:rPr>
              <a:t>棋子：黑白棋棋子每颗由黑白两色组成。 </a:t>
            </a:r>
          </a:p>
          <a:p>
            <a:r>
              <a:rPr lang="zh-CN" altLang="en-US" sz="2000" dirty="0">
                <a:cs typeface="Times New Roman" panose="02020603050405020304" pitchFamily="18" charset="0"/>
              </a:rPr>
              <a:t>棋盘：黑白棋棋盘由</a:t>
            </a:r>
            <a:r>
              <a:rPr lang="en-US" altLang="zh-CN" sz="2000" dirty="0">
                <a:cs typeface="Times New Roman" panose="02020603050405020304" pitchFamily="18" charset="0"/>
              </a:rPr>
              <a:t>64</a:t>
            </a:r>
            <a:r>
              <a:rPr lang="zh-CN" altLang="en-US" sz="2000" dirty="0">
                <a:cs typeface="Times New Roman" panose="02020603050405020304" pitchFamily="18" charset="0"/>
              </a:rPr>
              <a:t>（</a:t>
            </a:r>
            <a:r>
              <a:rPr lang="en-US" altLang="zh-CN" sz="2000" dirty="0">
                <a:cs typeface="Times New Roman" panose="02020603050405020304" pitchFamily="18" charset="0"/>
              </a:rPr>
              <a:t>8*8</a:t>
            </a:r>
            <a:r>
              <a:rPr lang="zh-CN" altLang="en-US" sz="2000" dirty="0">
                <a:cs typeface="Times New Roman" panose="02020603050405020304" pitchFamily="18" charset="0"/>
              </a:rPr>
              <a:t>）格的正方格组成，游戏进行时棋子要下在格内。</a:t>
            </a:r>
          </a:p>
          <a:p>
            <a:r>
              <a:rPr lang="zh-CN" altLang="en-US" sz="2000" dirty="0">
                <a:cs typeface="Times New Roman" panose="02020603050405020304" pitchFamily="18" charset="0"/>
              </a:rPr>
              <a:t>棋盘位置定义：</a:t>
            </a:r>
          </a:p>
          <a:p>
            <a:pPr lvl="1"/>
            <a:r>
              <a:rPr lang="zh-CN" altLang="en-US" dirty="0">
                <a:cs typeface="Times New Roman" panose="02020603050405020304" pitchFamily="18" charset="0"/>
              </a:rPr>
              <a:t>以左下角为原点，构建二维坐标系。整个棋盘处于第一象限。每一个格子距离为</a:t>
            </a:r>
            <a:r>
              <a:rPr lang="en-US" altLang="zh-CN" dirty="0">
                <a:cs typeface="Times New Roman" panose="02020603050405020304" pitchFamily="18" charset="0"/>
              </a:rPr>
              <a:t>1</a:t>
            </a:r>
            <a:r>
              <a:rPr lang="zh-CN" altLang="en-US" dirty="0">
                <a:cs typeface="Times New Roman" panose="02020603050405020304" pitchFamily="18" charset="0"/>
              </a:rPr>
              <a:t>。</a:t>
            </a:r>
          </a:p>
          <a:p>
            <a:pPr lvl="1"/>
            <a:r>
              <a:rPr lang="zh-CN" altLang="en-US" dirty="0">
                <a:cs typeface="Times New Roman" panose="02020603050405020304" pitchFamily="18" charset="0"/>
              </a:rPr>
              <a:t>左下角</a:t>
            </a:r>
            <a:r>
              <a:rPr lang="en-US" altLang="zh-CN" dirty="0">
                <a:cs typeface="Times New Roman" panose="02020603050405020304" pitchFamily="18" charset="0"/>
              </a:rPr>
              <a:t>(</a:t>
            </a:r>
            <a:r>
              <a:rPr lang="zh-CN" altLang="en-US" dirty="0">
                <a:cs typeface="Times New Roman" panose="02020603050405020304" pitchFamily="18" charset="0"/>
              </a:rPr>
              <a:t>原点</a:t>
            </a:r>
            <a:r>
              <a:rPr lang="en-US" altLang="zh-CN" dirty="0">
                <a:cs typeface="Times New Roman" panose="02020603050405020304" pitchFamily="18" charset="0"/>
              </a:rPr>
              <a:t>)</a:t>
            </a:r>
            <a:r>
              <a:rPr lang="en-US" altLang="zh-CN" dirty="0">
                <a:cs typeface="Times New Roman" panose="02020603050405020304" pitchFamily="18" charset="0"/>
                <a:sym typeface="Wingdings" panose="05000000000000000000" pitchFamily="2" charset="2"/>
              </a:rPr>
              <a:t>: (0,0)</a:t>
            </a:r>
            <a:endParaRPr lang="zh-CN" altLang="en-US" dirty="0">
              <a:cs typeface="Times New Roman" panose="02020603050405020304" pitchFamily="18" charset="0"/>
              <a:sym typeface="Wingdings" panose="05000000000000000000" pitchFamily="2" charset="2"/>
            </a:endParaRPr>
          </a:p>
          <a:p>
            <a:pPr lvl="1"/>
            <a:r>
              <a:rPr lang="zh-CN" altLang="en-US" dirty="0">
                <a:cs typeface="Times New Roman" panose="02020603050405020304" pitchFamily="18" charset="0"/>
              </a:rPr>
              <a:t>右上角</a:t>
            </a:r>
            <a:r>
              <a:rPr lang="en-US" altLang="zh-CN" dirty="0">
                <a:cs typeface="Times New Roman" panose="02020603050405020304" pitchFamily="18" charset="0"/>
              </a:rPr>
              <a:t>: (7,7)</a:t>
            </a:r>
            <a:endParaRPr lang="zh-CN" altLang="en-US"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401262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服务器与</a:t>
            </a:r>
            <a:r>
              <a:rPr lang="zh-CN" altLang="en-US" sz="3200" dirty="0"/>
              <a:t>程序</a:t>
            </a:r>
            <a:r>
              <a:rPr lang="zh-CN" altLang="en-US" sz="3200" dirty="0" smtClean="0"/>
              <a:t>调试</a:t>
            </a:r>
            <a:endParaRPr altLang="en-US" sz="3200" dirty="0" smtClean="0"/>
          </a:p>
        </p:txBody>
      </p:sp>
      <p:sp>
        <p:nvSpPr>
          <p:cNvPr id="4" name="文本框 3"/>
          <p:cNvSpPr txBox="1"/>
          <p:nvPr/>
        </p:nvSpPr>
        <p:spPr>
          <a:xfrm>
            <a:off x="521566" y="1588067"/>
            <a:ext cx="8158410" cy="707886"/>
          </a:xfrm>
          <a:prstGeom prst="rect">
            <a:avLst/>
          </a:prstGeom>
          <a:noFill/>
        </p:spPr>
        <p:txBody>
          <a:bodyPr wrap="square" rtlCol="0">
            <a:spAutoFit/>
          </a:bodyPr>
          <a:lstStyle/>
          <a:p>
            <a:pPr marL="342900" indent="-342900">
              <a:buFont typeface="Arial" pitchFamily="34" charset="0"/>
              <a:buChar char="•"/>
            </a:pPr>
            <a:r>
              <a:rPr lang="zh-CN" altLang="en-US" sz="2000" dirty="0" smtClean="0">
                <a:latin typeface="微软雅黑" pitchFamily="34" charset="-122"/>
                <a:ea typeface="微软雅黑" pitchFamily="34" charset="-122"/>
              </a:rPr>
              <a:t>本次作业会直接将服务器发放给大家做调试用</a:t>
            </a:r>
          </a:p>
          <a:p>
            <a:pPr marL="342900" indent="-342900">
              <a:buFont typeface="Arial" pitchFamily="34" charset="0"/>
              <a:buChar char="•"/>
            </a:pPr>
            <a:r>
              <a:rPr lang="zh-CN" altLang="en-US" sz="2000" dirty="0" smtClean="0">
                <a:latin typeface="微软雅黑" pitchFamily="34" charset="-122"/>
                <a:ea typeface="微软雅黑" pitchFamily="34" charset="-122"/>
              </a:rPr>
              <a:t>服务器有一下几个模式：</a:t>
            </a:r>
          </a:p>
        </p:txBody>
      </p:sp>
      <p:graphicFrame>
        <p:nvGraphicFramePr>
          <p:cNvPr id="5" name="表格 4"/>
          <p:cNvGraphicFramePr>
            <a:graphicFrameLocks noGrp="1"/>
          </p:cNvGraphicFramePr>
          <p:nvPr>
            <p:extLst>
              <p:ext uri="{D42A27DB-BD31-4B8C-83A1-F6EECF244321}">
                <p14:modId xmlns:p14="http://schemas.microsoft.com/office/powerpoint/2010/main" val="788589715"/>
              </p:ext>
            </p:extLst>
          </p:nvPr>
        </p:nvGraphicFramePr>
        <p:xfrm>
          <a:off x="931798" y="2339552"/>
          <a:ext cx="7337946" cy="1493520"/>
        </p:xfrm>
        <a:graphic>
          <a:graphicData uri="http://schemas.openxmlformats.org/drawingml/2006/table">
            <a:tbl>
              <a:tblPr firstRow="1" bandRow="1">
                <a:tableStyleId>{21E4AEA4-8DFA-4A89-87EB-49C32662AFE0}</a:tableStyleId>
              </a:tblPr>
              <a:tblGrid>
                <a:gridCol w="1188550">
                  <a:extLst>
                    <a:ext uri="{9D8B030D-6E8A-4147-A177-3AD203B41FA5}">
                      <a16:colId xmlns="" xmlns:a16="http://schemas.microsoft.com/office/drawing/2014/main" val="20000"/>
                    </a:ext>
                  </a:extLst>
                </a:gridCol>
                <a:gridCol w="2226365">
                  <a:extLst>
                    <a:ext uri="{9D8B030D-6E8A-4147-A177-3AD203B41FA5}">
                      <a16:colId xmlns="" xmlns:a16="http://schemas.microsoft.com/office/drawing/2014/main" val="20001"/>
                    </a:ext>
                  </a:extLst>
                </a:gridCol>
                <a:gridCol w="3923031">
                  <a:extLst>
                    <a:ext uri="{9D8B030D-6E8A-4147-A177-3AD203B41FA5}">
                      <a16:colId xmlns="" xmlns:a16="http://schemas.microsoft.com/office/drawing/2014/main" val="20002"/>
                    </a:ext>
                  </a:extLst>
                </a:gridCol>
              </a:tblGrid>
              <a:tr h="33312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模式值</a:t>
                      </a:r>
                      <a:endParaRPr lang="zh-CN" altLang="en-US" sz="1600" b="1" i="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模式</a:t>
                      </a:r>
                      <a:endParaRPr lang="zh-CN" altLang="en-US" sz="1600" dirty="0" smtClean="0">
                        <a:latin typeface="微软雅黑" pitchFamily="34" charset="-122"/>
                        <a:ea typeface="微软雅黑" pitchFamily="34" charset="-122"/>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作用</a:t>
                      </a:r>
                      <a:endParaRPr lang="zh-CN" altLang="en-US" sz="1600" dirty="0" smtClean="0">
                        <a:latin typeface="微软雅黑" pitchFamily="34" charset="-122"/>
                        <a:ea typeface="微软雅黑" pitchFamily="34" charset="-122"/>
                      </a:endParaRPr>
                    </a:p>
                  </a:txBody>
                  <a:tcPr anchor="ctr"/>
                </a:tc>
                <a:extLst>
                  <a:ext uri="{0D108BD9-81ED-4DB2-BD59-A6C34878D82A}">
                    <a16:rowId xmlns="" xmlns:a16="http://schemas.microsoft.com/office/drawing/2014/main" val="10000"/>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dirty="0" smtClean="0"/>
                        <a:t>0</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t>比赛模式／对战模式</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dirty="0" smtClean="0"/>
                        <a:t>比赛模式用于正式比赛；对战模式可以用于同学间的对战，以进行策略性调试</a:t>
                      </a:r>
                      <a:endParaRPr lang="zh-CN" altLang="en-US" sz="1600" b="0" dirty="0">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1"/>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7030A0"/>
                          </a:solidFill>
                        </a:rPr>
                        <a:t>1</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b="0" dirty="0" smtClean="0">
                          <a:solidFill>
                            <a:srgbClr val="7030A0"/>
                          </a:solidFill>
                        </a:rPr>
                        <a:t>测试模式</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tc>
                  <a:txBody>
                    <a:bodyPr/>
                    <a:lstStyle/>
                    <a:p>
                      <a:pPr algn="ctr"/>
                      <a:r>
                        <a:rPr lang="zh-CN" altLang="en-US" sz="1600" b="0" dirty="0" smtClean="0">
                          <a:solidFill>
                            <a:srgbClr val="7030A0"/>
                          </a:solidFill>
                        </a:rPr>
                        <a:t>与服务器</a:t>
                      </a:r>
                      <a:r>
                        <a:rPr lang="en-US" altLang="zh-CN" sz="1600" b="0" dirty="0" smtClean="0">
                          <a:solidFill>
                            <a:srgbClr val="7030A0"/>
                          </a:solidFill>
                        </a:rPr>
                        <a:t>Robot</a:t>
                      </a:r>
                      <a:r>
                        <a:rPr lang="zh-CN" altLang="en-US" sz="1600" b="0" dirty="0" smtClean="0">
                          <a:solidFill>
                            <a:srgbClr val="7030A0"/>
                          </a:solidFill>
                        </a:rPr>
                        <a:t>对战，主要用于整个程序功能性测试正确与否</a:t>
                      </a:r>
                      <a:endParaRPr lang="zh-CN" altLang="en-US" sz="1600" b="0" dirty="0">
                        <a:solidFill>
                          <a:srgbClr val="7030A0"/>
                        </a:solidFill>
                        <a:latin typeface="微软雅黑" panose="020B0503020204020204" pitchFamily="34" charset="-122"/>
                        <a:ea typeface="微软雅黑" panose="020B0503020204020204" pitchFamily="34" charset="-122"/>
                        <a:cs typeface="Microsoft YaHei" charset="0"/>
                      </a:endParaRPr>
                    </a:p>
                  </a:txBody>
                  <a:tcPr anchor="ctr"/>
                </a:tc>
                <a:extLst>
                  <a:ext uri="{0D108BD9-81ED-4DB2-BD59-A6C34878D82A}">
                    <a16:rowId xmlns="" xmlns:a16="http://schemas.microsoft.com/office/drawing/2014/main" val="10002"/>
                  </a:ext>
                </a:extLst>
              </a:tr>
            </a:tbl>
          </a:graphicData>
        </a:graphic>
      </p:graphicFrame>
      <p:sp>
        <p:nvSpPr>
          <p:cNvPr id="6" name="文本框 5"/>
          <p:cNvSpPr txBox="1"/>
          <p:nvPr/>
        </p:nvSpPr>
        <p:spPr>
          <a:xfrm>
            <a:off x="521566" y="4261118"/>
            <a:ext cx="8158410" cy="1938992"/>
          </a:xfrm>
          <a:prstGeom prst="rect">
            <a:avLst/>
          </a:prstGeom>
          <a:noFill/>
        </p:spPr>
        <p:txBody>
          <a:bodyPr wrap="square" rtlCol="0">
            <a:spAutoFit/>
          </a:bodyPr>
          <a:lstStyle/>
          <a:p>
            <a:pPr marL="342900" indent="-342900">
              <a:buFont typeface="Arial" pitchFamily="34" charset="0"/>
              <a:buChar char="•"/>
            </a:pPr>
            <a:r>
              <a:rPr lang="zh-CN" altLang="en-US" sz="2000" dirty="0" smtClean="0">
                <a:latin typeface="微软雅黑" pitchFamily="34" charset="-122"/>
                <a:ea typeface="微软雅黑" pitchFamily="34" charset="-122"/>
              </a:rPr>
              <a:t>服务器自带比赛和复盘界面，以方便同学们调试使用</a:t>
            </a:r>
          </a:p>
          <a:p>
            <a:pPr marL="342900" indent="-342900">
              <a:buFont typeface="Arial" pitchFamily="34" charset="0"/>
              <a:buChar char="•"/>
            </a:pPr>
            <a:r>
              <a:rPr lang="zh-CN" altLang="en-US" sz="2000" dirty="0" smtClean="0">
                <a:latin typeface="微软雅黑" pitchFamily="34" charset="-122"/>
                <a:ea typeface="微软雅黑" pitchFamily="34" charset="-122"/>
              </a:rPr>
              <a:t>具体使用请参见：</a:t>
            </a:r>
            <a:r>
              <a:rPr lang="en-US" altLang="zh-CN" sz="2000" dirty="0" err="1" smtClean="0">
                <a:solidFill>
                  <a:srgbClr val="7030A0"/>
                </a:solidFill>
                <a:latin typeface="微软雅黑" pitchFamily="34" charset="-122"/>
                <a:ea typeface="微软雅黑" pitchFamily="34" charset="-122"/>
              </a:rPr>
              <a:t>Reversi</a:t>
            </a:r>
            <a:r>
              <a:rPr lang="en-US" altLang="zh-CN" sz="2000" dirty="0" smtClean="0">
                <a:solidFill>
                  <a:srgbClr val="7030A0"/>
                </a:solidFill>
                <a:latin typeface="微软雅黑" pitchFamily="34" charset="-122"/>
                <a:ea typeface="微软雅黑" pitchFamily="34" charset="-122"/>
              </a:rPr>
              <a:t>-Server</a:t>
            </a:r>
            <a:r>
              <a:rPr lang="zh-CN" altLang="en-US" sz="2000" dirty="0" smtClean="0">
                <a:solidFill>
                  <a:srgbClr val="7030A0"/>
                </a:solidFill>
                <a:latin typeface="微软雅黑" pitchFamily="34" charset="-122"/>
                <a:ea typeface="微软雅黑" pitchFamily="34" charset="-122"/>
              </a:rPr>
              <a:t>用户手册</a:t>
            </a:r>
          </a:p>
          <a:p>
            <a:pPr marL="342900" indent="-342900">
              <a:buFont typeface="Arial" pitchFamily="34" charset="0"/>
              <a:buChar char="•"/>
            </a:pPr>
            <a:r>
              <a:rPr lang="zh-CN" altLang="en-US" sz="2000" dirty="0" smtClean="0">
                <a:latin typeface="微软雅黑" pitchFamily="34" charset="-122"/>
                <a:ea typeface="微软雅黑" pitchFamily="34" charset="-122"/>
              </a:rPr>
              <a:t>鉴于服务器是在非常有限资源条件下开发出来的，不可能保证绝对的</a:t>
            </a:r>
            <a:r>
              <a:rPr lang="en-US" altLang="zh-CN" sz="2000" dirty="0" smtClean="0">
                <a:latin typeface="微软雅黑" pitchFamily="34" charset="-122"/>
                <a:ea typeface="微软雅黑" pitchFamily="34" charset="-122"/>
              </a:rPr>
              <a:t>bug free</a:t>
            </a:r>
            <a:r>
              <a:rPr lang="zh-CN" altLang="en-US" sz="2000" dirty="0" smtClean="0">
                <a:latin typeface="微软雅黑" pitchFamily="34" charset="-122"/>
                <a:ea typeface="微软雅黑" pitchFamily="34" charset="-122"/>
              </a:rPr>
              <a:t>，所以同学们在使用的时候若遇到服务器</a:t>
            </a:r>
            <a:r>
              <a:rPr lang="en-US" altLang="zh-CN" sz="2000" dirty="0" smtClean="0">
                <a:latin typeface="微软雅黑" pitchFamily="34" charset="-122"/>
                <a:ea typeface="微软雅黑" pitchFamily="34" charset="-122"/>
              </a:rPr>
              <a:t>bug</a:t>
            </a:r>
            <a:r>
              <a:rPr lang="zh-CN" altLang="en-US" sz="2000" dirty="0" smtClean="0">
                <a:latin typeface="微软雅黑" pitchFamily="34" charset="-122"/>
                <a:ea typeface="微软雅黑" pitchFamily="34" charset="-122"/>
              </a:rPr>
              <a:t>，请先重启再试</a:t>
            </a:r>
          </a:p>
          <a:p>
            <a:pPr marL="342900" indent="-342900">
              <a:buFont typeface="Arial" pitchFamily="34" charset="0"/>
              <a:buChar char="•"/>
            </a:pPr>
            <a:r>
              <a:rPr lang="zh-CN" altLang="en-US" sz="2000" dirty="0" smtClean="0">
                <a:solidFill>
                  <a:srgbClr val="C00000"/>
                </a:solidFill>
                <a:latin typeface="微软雅黑" pitchFamily="34" charset="-122"/>
                <a:ea typeface="微软雅黑" pitchFamily="34" charset="-122"/>
              </a:rPr>
              <a:t>若仍存在，请将</a:t>
            </a:r>
            <a:r>
              <a:rPr lang="en-US" altLang="zh-CN" sz="2000" dirty="0" smtClean="0">
                <a:solidFill>
                  <a:srgbClr val="C00000"/>
                </a:solidFill>
                <a:latin typeface="微软雅黑" pitchFamily="34" charset="-122"/>
                <a:ea typeface="微软雅黑" pitchFamily="34" charset="-122"/>
              </a:rPr>
              <a:t>logs</a:t>
            </a:r>
            <a:r>
              <a:rPr lang="zh-CN" altLang="en-US" sz="2000" dirty="0" smtClean="0">
                <a:solidFill>
                  <a:srgbClr val="C00000"/>
                </a:solidFill>
                <a:latin typeface="微软雅黑" pitchFamily="34" charset="-122"/>
                <a:ea typeface="微软雅黑" pitchFamily="34" charset="-122"/>
              </a:rPr>
              <a:t>文件、</a:t>
            </a:r>
            <a:r>
              <a:rPr lang="en-US" altLang="zh-CN" sz="2000" dirty="0" smtClean="0">
                <a:solidFill>
                  <a:srgbClr val="C00000"/>
                </a:solidFill>
                <a:latin typeface="微软雅黑" pitchFamily="34" charset="-122"/>
                <a:ea typeface="微软雅黑" pitchFamily="34" charset="-122"/>
              </a:rPr>
              <a:t>record</a:t>
            </a:r>
            <a:r>
              <a:rPr lang="zh-CN" altLang="en-US" sz="2000" dirty="0" smtClean="0">
                <a:solidFill>
                  <a:srgbClr val="C00000"/>
                </a:solidFill>
                <a:latin typeface="微软雅黑" pitchFamily="34" charset="-122"/>
                <a:ea typeface="微软雅黑" pitchFamily="34" charset="-122"/>
              </a:rPr>
              <a:t>文件、</a:t>
            </a:r>
            <a:r>
              <a:rPr lang="en-US" altLang="zh-CN" sz="2000" dirty="0" smtClean="0">
                <a:solidFill>
                  <a:srgbClr val="C00000"/>
                </a:solidFill>
                <a:latin typeface="微软雅黑" pitchFamily="34" charset="-122"/>
                <a:ea typeface="微软雅黑" pitchFamily="34" charset="-122"/>
              </a:rPr>
              <a:t>result</a:t>
            </a:r>
            <a:r>
              <a:rPr lang="zh-CN" altLang="en-US" sz="2000" dirty="0" smtClean="0">
                <a:solidFill>
                  <a:srgbClr val="C00000"/>
                </a:solidFill>
                <a:latin typeface="微软雅黑" pitchFamily="34" charset="-122"/>
                <a:ea typeface="微软雅黑" pitchFamily="34" charset="-122"/>
              </a:rPr>
              <a:t>文件打包发送给助教</a:t>
            </a:r>
          </a:p>
        </p:txBody>
      </p:sp>
    </p:spTree>
    <p:extLst>
      <p:ext uri="{BB962C8B-B14F-4D97-AF65-F5344CB8AC3E}">
        <p14:creationId xmlns:p14="http://schemas.microsoft.com/office/powerpoint/2010/main" val="183500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2954655"/>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选择模式配置成员</a:t>
            </a:r>
            <a:endParaRPr kumimoji="1" lang="en-US" altLang="zh-CN" sz="3200" b="1"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r>
              <a:rPr kumimoji="1" lang="en-US" altLang="zh-CN" sz="2000" dirty="0" smtClean="0"/>
              <a:t>1.</a:t>
            </a:r>
            <a:r>
              <a:rPr kumimoji="1" lang="zh-CN" altLang="en-US" sz="2000" dirty="0" smtClean="0"/>
              <a:t> 这里默认配置模式为</a:t>
            </a:r>
            <a:r>
              <a:rPr kumimoji="1" lang="en-US" altLang="zh-CN" sz="2000" dirty="0" smtClean="0"/>
              <a:t>1</a:t>
            </a:r>
            <a:r>
              <a:rPr kumimoji="1" lang="zh-CN" altLang="en-US" sz="2000" dirty="0" smtClean="0"/>
              <a:t>（</a:t>
            </a:r>
            <a:r>
              <a:rPr kumimoji="1" lang="en-US" altLang="zh-CN" sz="2000" dirty="0" smtClean="0"/>
              <a:t>test</a:t>
            </a:r>
            <a:r>
              <a:rPr kumimoji="1" lang="zh-CN" altLang="en-US" sz="2000" dirty="0" smtClean="0"/>
              <a:t> </a:t>
            </a:r>
            <a:r>
              <a:rPr kumimoji="1" lang="en-US" altLang="zh-CN" sz="2000" dirty="0" smtClean="0"/>
              <a:t>mode</a:t>
            </a:r>
            <a:r>
              <a:rPr kumimoji="1" lang="zh-CN" altLang="en-US" sz="2000" dirty="0" smtClean="0"/>
              <a:t>）</a:t>
            </a:r>
            <a:endParaRPr kumimoji="1" lang="en-US" altLang="zh-CN" sz="2000"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sz="2000"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sz="2000" dirty="0" smtClean="0"/>
          </a:p>
          <a:p>
            <a:pPr marL="342900" lvl="0" indent="-342900"/>
            <a:r>
              <a:rPr kumimoji="1" lang="en-US" altLang="zh-CN" sz="2000" dirty="0" smtClean="0"/>
              <a:t>2.</a:t>
            </a:r>
            <a:r>
              <a:rPr kumimoji="1" lang="zh-CN" altLang="en-US" sz="2000" dirty="0" smtClean="0"/>
              <a:t> 假设已经存在了</a:t>
            </a:r>
            <a:r>
              <a:rPr kumimoji="1" lang="en-US" altLang="zh-CN" sz="2000" dirty="0" smtClean="0"/>
              <a:t>3</a:t>
            </a:r>
            <a:r>
              <a:rPr kumimoji="1" lang="zh-CN" altLang="en-US" sz="2000" dirty="0" smtClean="0"/>
              <a:t>个</a:t>
            </a:r>
            <a:r>
              <a:rPr kumimoji="1" lang="en-US" altLang="zh-CN" sz="2000" dirty="0" smtClean="0"/>
              <a:t>players</a:t>
            </a:r>
            <a:r>
              <a:rPr kumimoji="1" lang="zh-CN" altLang="en-US" sz="2000" dirty="0" smtClean="0"/>
              <a:t>文件，最大的是</a:t>
            </a:r>
            <a:r>
              <a:rPr kumimoji="1" lang="en-US" altLang="zh-CN" sz="2000" dirty="0" smtClean="0"/>
              <a:t>players2.txt</a:t>
            </a:r>
            <a:r>
              <a:rPr kumimoji="1" lang="zh-CN" altLang="en-US" sz="2000" dirty="0" smtClean="0"/>
              <a:t>，那么只需要考虑</a:t>
            </a:r>
            <a:r>
              <a:rPr kumimoji="1" lang="en-US" altLang="zh-CN" sz="2000" dirty="0" smtClean="0"/>
              <a:t>players2.txt</a:t>
            </a:r>
            <a:r>
              <a:rPr kumimoji="1" lang="zh-CN" altLang="en-US" sz="2000" dirty="0" smtClean="0"/>
              <a:t>中的成员配置</a:t>
            </a:r>
            <a:endParaRPr kumimoji="1" lang="en-US" altLang="zh-CN" sz="2000" dirty="0" smtClean="0"/>
          </a:p>
        </p:txBody>
      </p:sp>
    </p:spTree>
    <p:extLst>
      <p:ext uri="{BB962C8B-B14F-4D97-AF65-F5344CB8AC3E}">
        <p14:creationId xmlns:p14="http://schemas.microsoft.com/office/powerpoint/2010/main" val="896639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实验流程展示</a:t>
            </a:r>
          </a:p>
        </p:txBody>
      </p:sp>
      <p:pic>
        <p:nvPicPr>
          <p:cNvPr id="4" name="图片 3"/>
          <p:cNvPicPr>
            <a:picLocks noChangeAspect="1"/>
          </p:cNvPicPr>
          <p:nvPr/>
        </p:nvPicPr>
        <p:blipFill>
          <a:blip r:embed="rId2"/>
          <a:stretch>
            <a:fillRect/>
          </a:stretch>
        </p:blipFill>
        <p:spPr>
          <a:xfrm>
            <a:off x="453327" y="1439739"/>
            <a:ext cx="8515352" cy="1677798"/>
          </a:xfrm>
          <a:prstGeom prst="rect">
            <a:avLst/>
          </a:prstGeom>
        </p:spPr>
      </p:pic>
      <p:pic>
        <p:nvPicPr>
          <p:cNvPr id="5" name="图片 4"/>
          <p:cNvPicPr>
            <a:picLocks noChangeAspect="1"/>
          </p:cNvPicPr>
          <p:nvPr/>
        </p:nvPicPr>
        <p:blipFill>
          <a:blip r:embed="rId3"/>
          <a:stretch>
            <a:fillRect/>
          </a:stretch>
        </p:blipFill>
        <p:spPr>
          <a:xfrm>
            <a:off x="701698" y="3532620"/>
            <a:ext cx="7912100" cy="3129254"/>
          </a:xfrm>
          <a:prstGeom prst="rect">
            <a:avLst/>
          </a:prstGeom>
        </p:spPr>
      </p:pic>
    </p:spTree>
    <p:extLst>
      <p:ext uri="{BB962C8B-B14F-4D97-AF65-F5344CB8AC3E}">
        <p14:creationId xmlns:p14="http://schemas.microsoft.com/office/powerpoint/2010/main" val="669646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175432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启动服务器</a:t>
            </a:r>
            <a:endParaRPr kumimoji="1" lang="en-US" altLang="zh-CN"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2000" dirty="0" smtClean="0"/>
              <a:t>命令行中执行命令</a:t>
            </a:r>
            <a:r>
              <a:rPr kumimoji="1" lang="en-US" altLang="zh-CN" sz="2000" dirty="0" smtClean="0"/>
              <a:t>:</a:t>
            </a:r>
            <a:r>
              <a:rPr kumimoji="1" lang="zh-CN" altLang="en-US" sz="2000" dirty="0" smtClean="0"/>
              <a:t>  </a:t>
            </a:r>
            <a:r>
              <a:rPr kumimoji="1" lang="en-US" altLang="zh-CN" sz="2000" dirty="0" smtClean="0"/>
              <a:t>java</a:t>
            </a:r>
            <a:r>
              <a:rPr kumimoji="1" lang="zh-CN" altLang="en-US" sz="2000" dirty="0" smtClean="0"/>
              <a:t> </a:t>
            </a:r>
            <a:r>
              <a:rPr kumimoji="1" lang="mr-IN" altLang="zh-CN" sz="2000" dirty="0" smtClean="0"/>
              <a:t>–</a:t>
            </a:r>
            <a:r>
              <a:rPr kumimoji="1" lang="en-US" altLang="zh-CN" sz="2000" dirty="0" smtClean="0"/>
              <a:t>jar</a:t>
            </a:r>
            <a:r>
              <a:rPr kumimoji="1" lang="zh-CN" altLang="en-US" sz="2000" dirty="0" smtClean="0"/>
              <a:t> </a:t>
            </a:r>
            <a:r>
              <a:rPr kumimoji="1" lang="en-US" altLang="zh-CN" sz="2000" dirty="0" err="1" smtClean="0"/>
              <a:t>ReversiServer</a:t>
            </a:r>
            <a:endParaRPr kumimoji="1" lang="en-US" altLang="zh-CN" sz="2000" dirty="0" smtClean="0"/>
          </a:p>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2000" dirty="0" smtClean="0"/>
              <a:t>启动后</a:t>
            </a:r>
            <a:r>
              <a:rPr kumimoji="1" lang="en-US" altLang="zh-CN" sz="2000" dirty="0" err="1" smtClean="0"/>
              <a:t>ui</a:t>
            </a:r>
            <a:r>
              <a:rPr kumimoji="1" lang="zh-CN" altLang="en-US" sz="2000" dirty="0" smtClean="0"/>
              <a:t>界面显示不正常，可以自行拉长直至显示正常</a:t>
            </a:r>
            <a:endParaRPr kumimoji="1" lang="en-US" altLang="zh-CN" sz="2000" dirty="0" smtClean="0"/>
          </a:p>
        </p:txBody>
      </p:sp>
      <p:pic>
        <p:nvPicPr>
          <p:cNvPr id="3" name="图片 2"/>
          <p:cNvPicPr>
            <a:picLocks noChangeAspect="1"/>
          </p:cNvPicPr>
          <p:nvPr/>
        </p:nvPicPr>
        <p:blipFill>
          <a:blip r:embed="rId2"/>
          <a:stretch>
            <a:fillRect/>
          </a:stretch>
        </p:blipFill>
        <p:spPr>
          <a:xfrm>
            <a:off x="279918" y="3564600"/>
            <a:ext cx="7892257" cy="3293400"/>
          </a:xfrm>
          <a:prstGeom prst="rect">
            <a:avLst/>
          </a:prstGeom>
        </p:spPr>
      </p:pic>
    </p:spTree>
    <p:extLst>
      <p:ext uri="{BB962C8B-B14F-4D97-AF65-F5344CB8AC3E}">
        <p14:creationId xmlns:p14="http://schemas.microsoft.com/office/powerpoint/2010/main" val="157468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196977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启动客户端</a:t>
            </a: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dirty="0" smtClean="0"/>
              <a:t>客户端有</a:t>
            </a:r>
            <a:r>
              <a:rPr kumimoji="1" lang="en-US" altLang="zh-CN" dirty="0" smtClean="0"/>
              <a:t>windows</a:t>
            </a:r>
            <a:r>
              <a:rPr kumimoji="1" lang="zh-CN" altLang="en-US" dirty="0" smtClean="0"/>
              <a:t>和</a:t>
            </a:r>
            <a:r>
              <a:rPr kumimoji="1" lang="en-US" altLang="zh-CN" dirty="0" smtClean="0"/>
              <a:t>mac</a:t>
            </a:r>
            <a:r>
              <a:rPr kumimoji="1" lang="zh-CN" altLang="en-US" dirty="0" smtClean="0"/>
              <a:t>两个版本分别在</a:t>
            </a:r>
            <a:r>
              <a:rPr kumimoji="1" lang="en-US" altLang="zh-CN" smtClean="0"/>
              <a:t>Reversi</a:t>
            </a:r>
            <a:r>
              <a:rPr kumimoji="1" lang="zh-CN" altLang="en-US" smtClean="0"/>
              <a:t>，</a:t>
            </a:r>
            <a:r>
              <a:rPr kumimoji="1" lang="zh-CN" altLang="en-US" dirty="0" smtClean="0"/>
              <a:t>请各位同学根据自己的系统选择对应的版本。</a:t>
            </a:r>
            <a:endParaRPr kumimoji="1" lang="en-US" altLang="zh-CN"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dirty="0" smtClean="0"/>
              <a:t>运行客户端中的</a:t>
            </a:r>
            <a:r>
              <a:rPr kumimoji="1" lang="en-US" altLang="zh-CN" dirty="0" smtClean="0"/>
              <a:t>main</a:t>
            </a:r>
            <a:r>
              <a:rPr kumimoji="1" lang="zh-CN" altLang="en-US" dirty="0" smtClean="0"/>
              <a:t>程序，启动客户端后输入用户名密码</a:t>
            </a:r>
            <a:endParaRPr kumimoji="1" lang="en-US" altLang="zh-CN" dirty="0"/>
          </a:p>
        </p:txBody>
      </p:sp>
      <p:pic>
        <p:nvPicPr>
          <p:cNvPr id="5" name="图片 4"/>
          <p:cNvPicPr>
            <a:picLocks noChangeAspect="1"/>
          </p:cNvPicPr>
          <p:nvPr/>
        </p:nvPicPr>
        <p:blipFill>
          <a:blip r:embed="rId2"/>
          <a:stretch>
            <a:fillRect/>
          </a:stretch>
        </p:blipFill>
        <p:spPr>
          <a:xfrm>
            <a:off x="1362270" y="3611957"/>
            <a:ext cx="5654349" cy="2991117"/>
          </a:xfrm>
          <a:prstGeom prst="rect">
            <a:avLst/>
          </a:prstGeom>
        </p:spPr>
      </p:pic>
    </p:spTree>
    <p:extLst>
      <p:ext uri="{BB962C8B-B14F-4D97-AF65-F5344CB8AC3E}">
        <p14:creationId xmlns:p14="http://schemas.microsoft.com/office/powerpoint/2010/main" val="162501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196977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启动客户端</a:t>
            </a: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dirty="0" smtClean="0"/>
              <a:t>确认用户名和密码确认后程序跟服务器交互直至游戏结束。下面是客户端和服务器</a:t>
            </a:r>
            <a:endParaRPr kumimoji="1" lang="en-US" altLang="zh-CN" dirty="0" smtClean="0"/>
          </a:p>
          <a:p>
            <a:pPr marL="342900" lvl="0" indent="-342900"/>
            <a:r>
              <a:rPr kumimoji="1" lang="zh-CN" altLang="en-US" dirty="0"/>
              <a:t>服务器中在左端空白处右键选</a:t>
            </a:r>
            <a:r>
              <a:rPr kumimoji="1" lang="en-US" altLang="zh-CN" dirty="0"/>
              <a:t>Refresh</a:t>
            </a:r>
            <a:r>
              <a:rPr kumimoji="1" lang="zh-CN" altLang="en-US" dirty="0"/>
              <a:t> </a:t>
            </a:r>
            <a:r>
              <a:rPr kumimoji="1" lang="en-US" altLang="zh-CN" dirty="0"/>
              <a:t>Results</a:t>
            </a:r>
            <a:r>
              <a:rPr kumimoji="1" lang="zh-CN" altLang="en-US" dirty="0"/>
              <a:t>后出现比赛结果，分数高的一方获胜</a:t>
            </a:r>
            <a:endParaRPr kumimoji="1" lang="en-US" altLang="zh-CN" dirty="0"/>
          </a:p>
        </p:txBody>
      </p:sp>
      <p:pic>
        <p:nvPicPr>
          <p:cNvPr id="6" name="图片 5"/>
          <p:cNvPicPr>
            <a:picLocks noChangeAspect="1"/>
          </p:cNvPicPr>
          <p:nvPr/>
        </p:nvPicPr>
        <p:blipFill>
          <a:blip r:embed="rId2"/>
          <a:stretch>
            <a:fillRect/>
          </a:stretch>
        </p:blipFill>
        <p:spPr>
          <a:xfrm>
            <a:off x="0" y="3563646"/>
            <a:ext cx="4100012" cy="3294354"/>
          </a:xfrm>
          <a:prstGeom prst="rect">
            <a:avLst/>
          </a:prstGeom>
        </p:spPr>
      </p:pic>
      <p:pic>
        <p:nvPicPr>
          <p:cNvPr id="3" name="图片 2"/>
          <p:cNvPicPr>
            <a:picLocks noChangeAspect="1"/>
          </p:cNvPicPr>
          <p:nvPr/>
        </p:nvPicPr>
        <p:blipFill>
          <a:blip r:embed="rId3"/>
          <a:stretch>
            <a:fillRect/>
          </a:stretch>
        </p:blipFill>
        <p:spPr>
          <a:xfrm>
            <a:off x="4100012" y="3474138"/>
            <a:ext cx="4866287" cy="3383862"/>
          </a:xfrm>
          <a:prstGeom prst="rect">
            <a:avLst/>
          </a:prstGeom>
        </p:spPr>
      </p:pic>
    </p:spTree>
    <p:extLst>
      <p:ext uri="{BB962C8B-B14F-4D97-AF65-F5344CB8AC3E}">
        <p14:creationId xmlns:p14="http://schemas.microsoft.com/office/powerpoint/2010/main" val="1612853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1692771"/>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服务器界面</a:t>
            </a:r>
            <a:endParaRPr kumimoji="1" lang="en-US" altLang="zh-CN" dirty="0"/>
          </a:p>
          <a:p>
            <a:pPr marL="342900" marR="0" lvl="0" indent="-34290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342900" lvl="0" indent="-342900"/>
            <a:r>
              <a:rPr kumimoji="1" lang="zh-CN" altLang="en-US" dirty="0" smtClean="0"/>
              <a:t>服务器</a:t>
            </a:r>
            <a:r>
              <a:rPr kumimoji="1" lang="en-US" altLang="zh-CN" dirty="0" err="1" smtClean="0"/>
              <a:t>ui</a:t>
            </a:r>
            <a:r>
              <a:rPr kumimoji="1" lang="zh-CN" altLang="en-US" dirty="0" smtClean="0"/>
              <a:t>中</a:t>
            </a:r>
            <a:r>
              <a:rPr kumimoji="1" lang="zh-CN" altLang="en-US" dirty="0"/>
              <a:t>在左端空白处右键选</a:t>
            </a:r>
            <a:r>
              <a:rPr kumimoji="1" lang="en-US" altLang="zh-CN" dirty="0"/>
              <a:t>Refresh</a:t>
            </a:r>
            <a:r>
              <a:rPr kumimoji="1" lang="zh-CN" altLang="en-US" dirty="0"/>
              <a:t> </a:t>
            </a:r>
            <a:r>
              <a:rPr kumimoji="1" lang="en-US" altLang="zh-CN" dirty="0"/>
              <a:t>Results</a:t>
            </a:r>
            <a:r>
              <a:rPr kumimoji="1" lang="zh-CN" altLang="en-US" dirty="0"/>
              <a:t>后出现比赛结果，分数高的一方</a:t>
            </a:r>
            <a:r>
              <a:rPr kumimoji="1" lang="zh-CN" altLang="en-US" dirty="0" smtClean="0"/>
              <a:t>获胜。鼠标点击对应的比赛后，右键选择</a:t>
            </a:r>
            <a:r>
              <a:rPr kumimoji="1" lang="en-US" altLang="zh-CN" dirty="0" smtClean="0"/>
              <a:t>Replay</a:t>
            </a:r>
            <a:r>
              <a:rPr kumimoji="1" lang="zh-CN" altLang="en-US" dirty="0" smtClean="0"/>
              <a:t> </a:t>
            </a:r>
            <a:r>
              <a:rPr kumimoji="1" lang="en-US" altLang="zh-CN" dirty="0" smtClean="0"/>
              <a:t>Contest</a:t>
            </a:r>
            <a:r>
              <a:rPr kumimoji="1" lang="zh-CN" altLang="en-US" dirty="0" smtClean="0"/>
              <a:t>，可以复现这场比赛，然后在棋盘中间部分进行操作。</a:t>
            </a:r>
            <a:endParaRPr kumimoji="1" lang="en-US" altLang="zh-CN" dirty="0"/>
          </a:p>
        </p:txBody>
      </p:sp>
      <p:pic>
        <p:nvPicPr>
          <p:cNvPr id="3" name="图片 2"/>
          <p:cNvPicPr>
            <a:picLocks noChangeAspect="1"/>
          </p:cNvPicPr>
          <p:nvPr/>
        </p:nvPicPr>
        <p:blipFill>
          <a:blip r:embed="rId2"/>
          <a:stretch>
            <a:fillRect/>
          </a:stretch>
        </p:blipFill>
        <p:spPr>
          <a:xfrm>
            <a:off x="1082351" y="3260314"/>
            <a:ext cx="6400800" cy="3405645"/>
          </a:xfrm>
          <a:prstGeom prst="rect">
            <a:avLst/>
          </a:prstGeom>
        </p:spPr>
      </p:pic>
    </p:spTree>
    <p:extLst>
      <p:ext uri="{BB962C8B-B14F-4D97-AF65-F5344CB8AC3E}">
        <p14:creationId xmlns:p14="http://schemas.microsoft.com/office/powerpoint/2010/main" val="1378162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实验流程展示</a:t>
            </a:r>
            <a:endParaRPr kumimoji="1" lang="zh-CN" altLang="en-US" dirty="0"/>
          </a:p>
        </p:txBody>
      </p:sp>
      <p:sp>
        <p:nvSpPr>
          <p:cNvPr id="4" name="文本框 3"/>
          <p:cNvSpPr txBox="1"/>
          <p:nvPr/>
        </p:nvSpPr>
        <p:spPr>
          <a:xfrm>
            <a:off x="279918" y="1567543"/>
            <a:ext cx="7203233" cy="584775"/>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1" lang="zh-CN" altLang="en-US" sz="3200" b="1" dirty="0" smtClean="0"/>
              <a:t>服务器界面</a:t>
            </a:r>
            <a:endParaRPr kumimoji="1" lang="en-US" altLang="zh-CN" dirty="0"/>
          </a:p>
        </p:txBody>
      </p:sp>
      <p:pic>
        <p:nvPicPr>
          <p:cNvPr id="7" name="图片 6"/>
          <p:cNvPicPr>
            <a:picLocks noChangeAspect="1"/>
          </p:cNvPicPr>
          <p:nvPr/>
        </p:nvPicPr>
        <p:blipFill>
          <a:blip r:embed="rId2"/>
          <a:stretch>
            <a:fillRect/>
          </a:stretch>
        </p:blipFill>
        <p:spPr>
          <a:xfrm>
            <a:off x="279918" y="2164702"/>
            <a:ext cx="4878466" cy="4693298"/>
          </a:xfrm>
          <a:prstGeom prst="rect">
            <a:avLst/>
          </a:prstGeom>
        </p:spPr>
      </p:pic>
      <p:sp>
        <p:nvSpPr>
          <p:cNvPr id="5" name="文本框 4"/>
          <p:cNvSpPr txBox="1"/>
          <p:nvPr/>
        </p:nvSpPr>
        <p:spPr>
          <a:xfrm>
            <a:off x="5561045" y="1772816"/>
            <a:ext cx="3452326" cy="3970318"/>
          </a:xfrm>
          <a:prstGeom prst="rect">
            <a:avLst/>
          </a:prstGeom>
          <a:noFill/>
        </p:spPr>
        <p:txBody>
          <a:bodyPr wrap="square" rtlCol="0">
            <a:spAutoFit/>
          </a:bodyPr>
          <a:lstStyle/>
          <a:p>
            <a:pPr marL="342900" indent="-342900">
              <a:buAutoNum type="arabicPeriod"/>
            </a:pPr>
            <a:r>
              <a:rPr kumimoji="1" lang="en-US" altLang="zh-CN" dirty="0" smtClean="0"/>
              <a:t>Score:</a:t>
            </a:r>
            <a:r>
              <a:rPr kumimoji="1" lang="zh-CN" altLang="en-US" dirty="0" smtClean="0"/>
              <a:t>  表示这局结束时棋盘上一方比另一方多出的棋子个数。如图，此时</a:t>
            </a:r>
            <a:r>
              <a:rPr kumimoji="1" lang="en-US" altLang="zh-CN" dirty="0" smtClean="0"/>
              <a:t>111111112</a:t>
            </a:r>
            <a:r>
              <a:rPr kumimoji="1" lang="zh-CN" altLang="en-US" dirty="0" smtClean="0"/>
              <a:t>对应黑棋，</a:t>
            </a:r>
            <a:r>
              <a:rPr kumimoji="1" lang="en-US" altLang="zh-CN" dirty="0" smtClean="0"/>
              <a:t>Robot</a:t>
            </a:r>
            <a:r>
              <a:rPr kumimoji="1" lang="zh-CN" altLang="en-US" dirty="0" smtClean="0"/>
              <a:t>对应白棋，结束时白棋比黑棋多了</a:t>
            </a:r>
            <a:r>
              <a:rPr kumimoji="1" lang="en-US" altLang="zh-CN" dirty="0" smtClean="0"/>
              <a:t>12</a:t>
            </a:r>
            <a:r>
              <a:rPr kumimoji="1" lang="zh-CN" altLang="en-US" dirty="0" smtClean="0"/>
              <a:t>个。</a:t>
            </a:r>
            <a:endParaRPr kumimoji="1" lang="en-US" altLang="zh-CN" dirty="0" smtClean="0"/>
          </a:p>
          <a:p>
            <a:pPr marL="342900" indent="-342900">
              <a:buAutoNum type="arabicPeriod"/>
            </a:pPr>
            <a:endParaRPr kumimoji="1" lang="en-US" altLang="zh-CN" dirty="0"/>
          </a:p>
          <a:p>
            <a:pPr marL="342900" indent="-342900">
              <a:buAutoNum type="arabicPeriod"/>
            </a:pPr>
            <a:r>
              <a:rPr kumimoji="1" lang="en-US" altLang="zh-CN" dirty="0" smtClean="0"/>
              <a:t>Error:</a:t>
            </a:r>
            <a:r>
              <a:rPr kumimoji="1" lang="zh-CN" altLang="en-US" dirty="0" smtClean="0"/>
              <a:t> 表示客户端与服务器通信出错的次数。</a:t>
            </a:r>
            <a:r>
              <a:rPr kumimoji="1" lang="en-US" altLang="zh-CN" dirty="0" smtClean="0"/>
              <a:t/>
            </a:r>
            <a:br>
              <a:rPr kumimoji="1" lang="en-US" altLang="zh-CN" dirty="0" smtClean="0"/>
            </a:br>
            <a:endParaRPr kumimoji="1" lang="en-US" altLang="zh-CN" dirty="0" smtClean="0"/>
          </a:p>
          <a:p>
            <a:pPr marL="342900" indent="-342900">
              <a:buAutoNum type="arabicPeriod"/>
            </a:pPr>
            <a:r>
              <a:rPr kumimoji="1" lang="en-US" altLang="zh-CN" dirty="0" err="1" smtClean="0"/>
              <a:t>InvalidSteps</a:t>
            </a:r>
            <a:r>
              <a:rPr kumimoji="1" lang="zh-CN" altLang="en-US" dirty="0" smtClean="0"/>
              <a:t>：表示本局对应玩家返回的下棋信息不合法的次数。基础功能实现目标就是保证你的客户端</a:t>
            </a:r>
            <a:r>
              <a:rPr kumimoji="1" lang="en-US" altLang="zh-CN" dirty="0" smtClean="0"/>
              <a:t>Invalid</a:t>
            </a:r>
            <a:r>
              <a:rPr kumimoji="1" lang="zh-CN" altLang="en-US" dirty="0" smtClean="0"/>
              <a:t> </a:t>
            </a:r>
            <a:r>
              <a:rPr kumimoji="1" lang="en-US" altLang="zh-CN" dirty="0" smtClean="0"/>
              <a:t>Steps</a:t>
            </a:r>
            <a:r>
              <a:rPr kumimoji="1" lang="zh-CN" altLang="en-US" dirty="0" smtClean="0"/>
              <a:t>为</a:t>
            </a:r>
            <a:r>
              <a:rPr kumimoji="1" lang="en-US" altLang="zh-CN" dirty="0" smtClean="0"/>
              <a:t>0.</a:t>
            </a:r>
            <a:endParaRPr kumimoji="1" lang="zh-CN" altLang="en-US" dirty="0"/>
          </a:p>
        </p:txBody>
      </p:sp>
    </p:spTree>
    <p:extLst>
      <p:ext uri="{BB962C8B-B14F-4D97-AF65-F5344CB8AC3E}">
        <p14:creationId xmlns:p14="http://schemas.microsoft.com/office/powerpoint/2010/main" val="1814956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79507"/>
            <a:ext cx="8158410" cy="3170099"/>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最基础的搜索算法之深度优先搜索（</a:t>
            </a:r>
            <a:r>
              <a:rPr lang="en-US" altLang="zh-CN" sz="2000" dirty="0" smtClean="0">
                <a:latin typeface="微软雅黑" pitchFamily="34" charset="-122"/>
                <a:ea typeface="微软雅黑" pitchFamily="34" charset="-122"/>
              </a:rPr>
              <a:t>DFS</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en-US" altLang="zh-CN" sz="2000" dirty="0" smtClean="0">
                <a:latin typeface="微软雅黑" pitchFamily="34" charset="-122"/>
                <a:ea typeface="微软雅黑" pitchFamily="34" charset="-122"/>
              </a:rPr>
              <a:t/>
            </a:r>
            <a:br>
              <a:rPr lang="en-US" altLang="zh-CN" sz="2000" dirty="0" smtClean="0">
                <a:latin typeface="微软雅黑" pitchFamily="34" charset="-122"/>
                <a:ea typeface="微软雅黑" pitchFamily="34" charset="-122"/>
              </a:rPr>
            </a:br>
            <a:r>
              <a:rPr lang="zh-CN" altLang="en-US" sz="2000" dirty="0"/>
              <a:t>深度优先遍历图的方法是，从图中某顶点</a:t>
            </a:r>
            <a:r>
              <a:rPr lang="en-US" altLang="zh-CN" sz="2000" dirty="0"/>
              <a:t>v</a:t>
            </a:r>
            <a:r>
              <a:rPr lang="zh-CN" altLang="en-US" sz="2000" dirty="0"/>
              <a:t>出发：</a:t>
            </a:r>
          </a:p>
          <a:p>
            <a:r>
              <a:rPr lang="zh-CN" altLang="en-US" sz="2000" dirty="0"/>
              <a:t>（</a:t>
            </a:r>
            <a:r>
              <a:rPr lang="en-US" altLang="zh-CN" sz="2000" dirty="0"/>
              <a:t>1</a:t>
            </a:r>
            <a:r>
              <a:rPr lang="zh-CN" altLang="en-US" sz="2000" dirty="0"/>
              <a:t>）访问顶点</a:t>
            </a:r>
            <a:r>
              <a:rPr lang="en-US" altLang="zh-CN" sz="2000" dirty="0"/>
              <a:t>v</a:t>
            </a:r>
            <a:r>
              <a:rPr lang="zh-CN" altLang="en-US" sz="2000" dirty="0"/>
              <a:t>；</a:t>
            </a:r>
          </a:p>
          <a:p>
            <a:r>
              <a:rPr lang="zh-CN" altLang="en-US" sz="2000" dirty="0"/>
              <a:t>（</a:t>
            </a:r>
            <a:r>
              <a:rPr lang="en-US" altLang="zh-CN" sz="2000" dirty="0"/>
              <a:t>2</a:t>
            </a:r>
            <a:r>
              <a:rPr lang="zh-CN" altLang="en-US" sz="2000" dirty="0"/>
              <a:t>）依次从</a:t>
            </a:r>
            <a:r>
              <a:rPr lang="en-US" altLang="zh-CN" sz="2000" dirty="0"/>
              <a:t>v</a:t>
            </a:r>
            <a:r>
              <a:rPr lang="zh-CN" altLang="en-US" sz="2000" dirty="0"/>
              <a:t>的未被访问的邻接点出发，对图进行</a:t>
            </a:r>
            <a:r>
              <a:rPr lang="zh-CN" altLang="en-US" sz="2000" dirty="0">
                <a:hlinkClick r:id="rId3"/>
              </a:rPr>
              <a:t>深度优先遍历</a:t>
            </a:r>
            <a:r>
              <a:rPr lang="zh-CN" altLang="en-US" sz="2000" dirty="0"/>
              <a:t>；直至图中和</a:t>
            </a:r>
            <a:r>
              <a:rPr lang="en-US" altLang="zh-CN" sz="2000" dirty="0"/>
              <a:t>v</a:t>
            </a:r>
            <a:r>
              <a:rPr lang="zh-CN" altLang="en-US" sz="2000" dirty="0"/>
              <a:t>有路径相通的顶点都被访问；</a:t>
            </a:r>
          </a:p>
          <a:p>
            <a:r>
              <a:rPr lang="zh-CN" altLang="en-US" sz="2000" dirty="0"/>
              <a:t>（</a:t>
            </a:r>
            <a:r>
              <a:rPr lang="en-US" altLang="zh-CN" sz="2000" dirty="0"/>
              <a:t>3</a:t>
            </a:r>
            <a:r>
              <a:rPr lang="zh-CN" altLang="en-US" sz="2000" dirty="0"/>
              <a:t>）若此时图中尚有顶点未被访问，则从一个未被访问的顶点出发，重新进行</a:t>
            </a:r>
            <a:r>
              <a:rPr lang="zh-CN" altLang="en-US" sz="2000" dirty="0">
                <a:hlinkClick r:id="rId3"/>
              </a:rPr>
              <a:t>深度优先遍历</a:t>
            </a:r>
            <a:r>
              <a:rPr lang="zh-CN" altLang="en-US" sz="2000" dirty="0"/>
              <a:t>，直到图中所有顶点均被访问过为止</a:t>
            </a:r>
            <a:r>
              <a:rPr lang="zh-CN" altLang="en-US" sz="2000" dirty="0" smtClean="0"/>
              <a:t>。</a:t>
            </a:r>
            <a:endParaRPr lang="en-US" altLang="zh-CN" sz="2000" dirty="0" smtClean="0">
              <a:latin typeface="微软雅黑" pitchFamily="34" charset="-122"/>
              <a:ea typeface="微软雅黑" pitchFamily="34" charset="-122"/>
            </a:endParaRPr>
          </a:p>
          <a:p>
            <a:endParaRPr lang="en-US" altLang="zh-CN"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0283849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79507"/>
            <a:ext cx="8158410" cy="1015663"/>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最基础的搜索算法之深度优先搜索（</a:t>
            </a:r>
            <a:r>
              <a:rPr lang="en-US" altLang="zh-CN" sz="2000" dirty="0" smtClean="0">
                <a:latin typeface="微软雅黑" pitchFamily="34" charset="-122"/>
                <a:ea typeface="微软雅黑" pitchFamily="34" charset="-122"/>
              </a:rPr>
              <a:t>DFS</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endParaRPr lang="en-US" altLang="zh-CN" sz="2000" dirty="0">
              <a:solidFill>
                <a:srgbClr val="FF0000"/>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521566" y="2622550"/>
            <a:ext cx="2885440" cy="2096615"/>
          </a:xfrm>
          <a:prstGeom prst="rect">
            <a:avLst/>
          </a:prstGeom>
        </p:spPr>
      </p:pic>
      <p:pic>
        <p:nvPicPr>
          <p:cNvPr id="5" name="图片 4"/>
          <p:cNvPicPr>
            <a:picLocks noChangeAspect="1"/>
          </p:cNvPicPr>
          <p:nvPr/>
        </p:nvPicPr>
        <p:blipFill>
          <a:blip r:embed="rId4"/>
          <a:stretch>
            <a:fillRect/>
          </a:stretch>
        </p:blipFill>
        <p:spPr>
          <a:xfrm>
            <a:off x="5181600" y="2593546"/>
            <a:ext cx="3032760" cy="2125619"/>
          </a:xfrm>
          <a:prstGeom prst="rect">
            <a:avLst/>
          </a:prstGeom>
        </p:spPr>
      </p:pic>
      <p:sp>
        <p:nvSpPr>
          <p:cNvPr id="6" name="矩形 5"/>
          <p:cNvSpPr/>
          <p:nvPr/>
        </p:nvSpPr>
        <p:spPr>
          <a:xfrm>
            <a:off x="706089" y="5662208"/>
            <a:ext cx="5941050" cy="369332"/>
          </a:xfrm>
          <a:prstGeom prst="rect">
            <a:avLst/>
          </a:prstGeom>
        </p:spPr>
        <p:txBody>
          <a:bodyPr wrap="none">
            <a:spAutoFit/>
          </a:bodyPr>
          <a:lstStyle/>
          <a:p>
            <a:r>
              <a:rPr lang="zh-CN" altLang="en-US" b="1" dirty="0" smtClean="0">
                <a:solidFill>
                  <a:srgbClr val="000000"/>
                </a:solidFill>
                <a:latin typeface="verdana" charset="0"/>
              </a:rPr>
              <a:t>深度优先搜索顺序</a:t>
            </a:r>
            <a:r>
              <a:rPr lang="en-US" altLang="zh-CN" b="1" dirty="0" smtClean="0">
                <a:solidFill>
                  <a:srgbClr val="000000"/>
                </a:solidFill>
                <a:latin typeface="verdana" charset="0"/>
              </a:rPr>
              <a:t>:</a:t>
            </a:r>
            <a:r>
              <a:rPr lang="mr-IN" altLang="zh-CN" b="1" dirty="0" err="1" smtClean="0">
                <a:solidFill>
                  <a:srgbClr val="000000"/>
                </a:solidFill>
                <a:latin typeface="verdana" charset="0"/>
              </a:rPr>
              <a:t>A</a:t>
            </a:r>
            <a:r>
              <a:rPr lang="mr-IN" altLang="zh-CN" b="1" dirty="0" smtClean="0">
                <a:solidFill>
                  <a:srgbClr val="000000"/>
                </a:solidFill>
                <a:latin typeface="verdana" charset="0"/>
              </a:rPr>
              <a:t> </a:t>
            </a:r>
            <a:r>
              <a:rPr lang="mr-IN" altLang="zh-CN" b="1" dirty="0">
                <a:solidFill>
                  <a:srgbClr val="000000"/>
                </a:solidFill>
                <a:latin typeface="verdana" charset="0"/>
              </a:rPr>
              <a:t>-&gt; C -&gt; </a:t>
            </a:r>
            <a:r>
              <a:rPr lang="mr-IN" altLang="zh-CN" b="1" dirty="0" err="1">
                <a:solidFill>
                  <a:srgbClr val="000000"/>
                </a:solidFill>
                <a:latin typeface="verdana" charset="0"/>
              </a:rPr>
              <a:t>B</a:t>
            </a:r>
            <a:r>
              <a:rPr lang="mr-IN" altLang="zh-CN" b="1" dirty="0">
                <a:solidFill>
                  <a:srgbClr val="000000"/>
                </a:solidFill>
                <a:latin typeface="verdana" charset="0"/>
              </a:rPr>
              <a:t> -&gt; D -&gt; </a:t>
            </a:r>
            <a:r>
              <a:rPr lang="mr-IN" altLang="zh-CN" b="1" dirty="0" err="1">
                <a:solidFill>
                  <a:srgbClr val="000000"/>
                </a:solidFill>
                <a:latin typeface="verdana" charset="0"/>
              </a:rPr>
              <a:t>F</a:t>
            </a:r>
            <a:r>
              <a:rPr lang="mr-IN" altLang="zh-CN" b="1" dirty="0">
                <a:solidFill>
                  <a:srgbClr val="000000"/>
                </a:solidFill>
                <a:latin typeface="verdana" charset="0"/>
              </a:rPr>
              <a:t> -&gt; </a:t>
            </a:r>
            <a:r>
              <a:rPr lang="mr-IN" altLang="zh-CN" b="1" dirty="0" err="1">
                <a:solidFill>
                  <a:srgbClr val="000000"/>
                </a:solidFill>
                <a:latin typeface="verdana" charset="0"/>
              </a:rPr>
              <a:t>G</a:t>
            </a:r>
            <a:r>
              <a:rPr lang="mr-IN" altLang="zh-CN" b="1" dirty="0">
                <a:solidFill>
                  <a:srgbClr val="000000"/>
                </a:solidFill>
                <a:latin typeface="verdana" charset="0"/>
              </a:rPr>
              <a:t> -&gt; </a:t>
            </a:r>
            <a:r>
              <a:rPr lang="mr-IN" altLang="zh-CN" b="1" dirty="0" err="1">
                <a:solidFill>
                  <a:srgbClr val="000000"/>
                </a:solidFill>
                <a:latin typeface="verdana" charset="0"/>
              </a:rPr>
              <a:t>E</a:t>
            </a:r>
            <a:endParaRPr lang="zh-CN" altLang="en-US" dirty="0"/>
          </a:p>
        </p:txBody>
      </p:sp>
    </p:spTree>
    <p:extLst>
      <p:ext uri="{BB962C8B-B14F-4D97-AF65-F5344CB8AC3E}">
        <p14:creationId xmlns:p14="http://schemas.microsoft.com/office/powerpoint/2010/main" val="819241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黑白棋基本介绍</a:t>
            </a:r>
          </a:p>
        </p:txBody>
      </p:sp>
      <p:sp>
        <p:nvSpPr>
          <p:cNvPr id="3" name="内容占位符 2"/>
          <p:cNvSpPr>
            <a:spLocks noGrp="1"/>
          </p:cNvSpPr>
          <p:nvPr>
            <p:ph idx="1"/>
          </p:nvPr>
        </p:nvSpPr>
        <p:spPr/>
        <p:txBody>
          <a:bodyPr>
            <a:normAutofit fontScale="85000" lnSpcReduction="10000"/>
          </a:bodyPr>
          <a:lstStyle/>
          <a:p>
            <a:r>
              <a:rPr lang="zh-CN" altLang="en-US" sz="2000" dirty="0">
                <a:cs typeface="Times New Roman" panose="02020603050405020304" pitchFamily="18" charset="0"/>
              </a:rPr>
              <a:t>规则</a:t>
            </a:r>
            <a:r>
              <a:rPr lang="en-US" altLang="zh-CN" sz="2000" dirty="0">
                <a:cs typeface="Times New Roman" panose="02020603050405020304" pitchFamily="18" charset="0"/>
              </a:rPr>
              <a:t>:</a:t>
            </a:r>
          </a:p>
          <a:p>
            <a:pPr marL="800100" lvl="1" indent="-342900">
              <a:buFont typeface="+mj-lt"/>
              <a:buAutoNum type="arabicPeriod"/>
            </a:pPr>
            <a:r>
              <a:rPr lang="zh-CN" altLang="en-US" dirty="0">
                <a:cs typeface="Times New Roman" panose="02020603050405020304" pitchFamily="18" charset="0"/>
              </a:rPr>
              <a:t>开局时，棋盘最中间初始放置</a:t>
            </a:r>
            <a:r>
              <a:rPr lang="en-US" altLang="zh-CN" dirty="0">
                <a:cs typeface="Times New Roman" panose="02020603050405020304" pitchFamily="18" charset="0"/>
              </a:rPr>
              <a:t>4</a:t>
            </a:r>
            <a:r>
              <a:rPr lang="zh-CN" altLang="en-US" dirty="0">
                <a:cs typeface="Times New Roman" panose="02020603050405020304" pitchFamily="18" charset="0"/>
              </a:rPr>
              <a:t>个棋子，</a:t>
            </a:r>
            <a:r>
              <a:rPr lang="en-US" altLang="zh-CN" dirty="0">
                <a:cs typeface="Times New Roman" panose="02020603050405020304" pitchFamily="18" charset="0"/>
              </a:rPr>
              <a:t>2</a:t>
            </a:r>
            <a:r>
              <a:rPr lang="zh-CN" altLang="en-US" dirty="0">
                <a:cs typeface="Times New Roman" panose="02020603050405020304" pitchFamily="18" charset="0"/>
              </a:rPr>
              <a:t>黑</a:t>
            </a:r>
            <a:r>
              <a:rPr lang="en-US" altLang="zh-CN" dirty="0">
                <a:cs typeface="Times New Roman" panose="02020603050405020304" pitchFamily="18" charset="0"/>
              </a:rPr>
              <a:t>2</a:t>
            </a:r>
            <a:r>
              <a:rPr lang="zh-CN" altLang="en-US" dirty="0">
                <a:cs typeface="Times New Roman" panose="02020603050405020304" pitchFamily="18" charset="0"/>
              </a:rPr>
              <a:t>白交叉（可参照图片所示）</a:t>
            </a:r>
          </a:p>
          <a:p>
            <a:pPr marL="800100" lvl="1" indent="-342900">
              <a:buFont typeface="+mj-lt"/>
              <a:buAutoNum type="arabicPeriod"/>
            </a:pPr>
            <a:r>
              <a:rPr lang="zh-CN" altLang="en-US" dirty="0">
                <a:cs typeface="Times New Roman" panose="02020603050405020304" pitchFamily="18" charset="0"/>
              </a:rPr>
              <a:t>黑方先行，双方交替下棋。</a:t>
            </a:r>
          </a:p>
          <a:p>
            <a:pPr marL="800100" lvl="1" indent="-342900">
              <a:buFont typeface="+mj-lt"/>
              <a:buAutoNum type="arabicPeriod"/>
            </a:pPr>
            <a:r>
              <a:rPr lang="zh-CN" altLang="en-US" dirty="0">
                <a:cs typeface="Times New Roman" panose="02020603050405020304" pitchFamily="18" charset="0"/>
              </a:rPr>
              <a:t>一步合法的棋步骤包括：在一个空格新落下的棋子，</a:t>
            </a:r>
            <a:r>
              <a:rPr lang="zh-CN" altLang="en-US" dirty="0" smtClean="0">
                <a:cs typeface="Times New Roman" panose="02020603050405020304" pitchFamily="18" charset="0"/>
              </a:rPr>
              <a:t>并且一定要翻转</a:t>
            </a:r>
            <a:r>
              <a:rPr lang="zh-CN" altLang="en-US" dirty="0">
                <a:cs typeface="Times New Roman" panose="02020603050405020304" pitchFamily="18" charset="0"/>
              </a:rPr>
              <a:t>对手一个或多个棋子。   翻转：新落下的棋子与棋盘上已有的同色棋子间，对方被夹住的所有棋子都要翻转过来。可以是横着夹，竖着夹，或者斜着夹。夹住的位置上必须全部是对手的棋子，不能有空格。</a:t>
            </a:r>
          </a:p>
          <a:p>
            <a:pPr marL="800100" lvl="1" indent="-342900">
              <a:buFont typeface="+mj-lt"/>
              <a:buAutoNum type="arabicPeriod"/>
            </a:pPr>
            <a:r>
              <a:rPr lang="zh-CN" altLang="en-US" dirty="0">
                <a:cs typeface="Times New Roman" panose="02020603050405020304" pitchFamily="18" charset="0"/>
              </a:rPr>
              <a:t>如果不存在任何可以走的位置，默认跳过本回合</a:t>
            </a:r>
          </a:p>
          <a:p>
            <a:pPr marL="800100" lvl="1" indent="-342900">
              <a:buFont typeface="+mj-lt"/>
              <a:buAutoNum type="arabicPeriod"/>
            </a:pPr>
            <a:r>
              <a:rPr lang="zh-CN" altLang="en-US" dirty="0">
                <a:cs typeface="Times New Roman" panose="02020603050405020304" pitchFamily="18" charset="0"/>
              </a:rPr>
              <a:t>游戏结束：</a:t>
            </a:r>
            <a:r>
              <a:rPr lang="en-US" altLang="zh-CN" dirty="0">
                <a:cs typeface="Times New Roman" panose="02020603050405020304" pitchFamily="18" charset="0"/>
              </a:rPr>
              <a:t>(1) </a:t>
            </a:r>
            <a:r>
              <a:rPr lang="zh-CN" altLang="en-US" dirty="0">
                <a:cs typeface="Times New Roman" panose="02020603050405020304" pitchFamily="18" charset="0"/>
              </a:rPr>
              <a:t>棋盘填满。		</a:t>
            </a:r>
            <a:r>
              <a:rPr lang="en-US" altLang="zh-CN" dirty="0">
                <a:cs typeface="Times New Roman" panose="02020603050405020304" pitchFamily="18" charset="0"/>
              </a:rPr>
              <a:t>(2) </a:t>
            </a:r>
            <a:r>
              <a:rPr lang="zh-CN" altLang="en-US" dirty="0">
                <a:cs typeface="Times New Roman" panose="02020603050405020304" pitchFamily="18" charset="0"/>
              </a:rPr>
              <a:t>双方都无棋可下</a:t>
            </a:r>
          </a:p>
          <a:p>
            <a:pPr marL="800100" lvl="1" indent="-342900">
              <a:buFont typeface="+mj-lt"/>
              <a:buAutoNum type="arabicPeriod"/>
            </a:pPr>
            <a:r>
              <a:rPr lang="zh-CN" altLang="en-US" dirty="0">
                <a:cs typeface="Times New Roman" panose="02020603050405020304" pitchFamily="18" charset="0"/>
              </a:rPr>
              <a:t>胜利条件：游戏结束时，棋子数量剩余多的一方获胜，如果双方剩余棋子相同的情况下，比较下棋过程的总时间。</a:t>
            </a:r>
          </a:p>
        </p:txBody>
      </p:sp>
    </p:spTree>
    <p:extLst>
      <p:ext uri="{BB962C8B-B14F-4D97-AF65-F5344CB8AC3E}">
        <p14:creationId xmlns:p14="http://schemas.microsoft.com/office/powerpoint/2010/main" val="2003127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79507"/>
            <a:ext cx="8158410" cy="2554545"/>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最基础的搜索算法之广度优先搜索（</a:t>
            </a:r>
            <a:r>
              <a:rPr lang="en-US" altLang="zh-CN" sz="2000" dirty="0" smtClean="0">
                <a:latin typeface="微软雅黑" pitchFamily="34" charset="-122"/>
                <a:ea typeface="微软雅黑" pitchFamily="34" charset="-122"/>
              </a:rPr>
              <a:t>BFS</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en-US" altLang="zh-CN" sz="2000" dirty="0" smtClean="0">
                <a:latin typeface="微软雅黑" pitchFamily="34" charset="-122"/>
                <a:ea typeface="微软雅黑" pitchFamily="34" charset="-122"/>
              </a:rPr>
              <a:t/>
            </a:r>
            <a:br>
              <a:rPr lang="en-US" altLang="zh-CN" sz="2000" dirty="0" smtClean="0">
                <a:latin typeface="微软雅黑" pitchFamily="34" charset="-122"/>
                <a:ea typeface="微软雅黑" pitchFamily="34" charset="-122"/>
              </a:rPr>
            </a:br>
            <a:r>
              <a:rPr lang="en-US" altLang="zh-CN" sz="2000" dirty="0" err="1" smtClean="0"/>
              <a:t>bfs</a:t>
            </a:r>
            <a:r>
              <a:rPr lang="zh-CN" altLang="en-US" sz="2000" dirty="0" smtClean="0"/>
              <a:t>相当于将整个图分层，从起始点</a:t>
            </a:r>
            <a:r>
              <a:rPr lang="en-US" altLang="zh-CN" sz="2000" dirty="0" smtClean="0"/>
              <a:t>u</a:t>
            </a:r>
            <a:r>
              <a:rPr lang="zh-CN" altLang="en-US" sz="2000" dirty="0" smtClean="0"/>
              <a:t>出发，</a:t>
            </a:r>
            <a:r>
              <a:rPr lang="en-US" altLang="zh-CN" sz="2000" dirty="0" smtClean="0"/>
              <a:t>u</a:t>
            </a:r>
            <a:r>
              <a:rPr lang="zh-CN" altLang="en-US" sz="2000" dirty="0" smtClean="0"/>
              <a:t>处在第</a:t>
            </a:r>
            <a:r>
              <a:rPr lang="en-US" altLang="zh-CN" sz="2000" dirty="0" smtClean="0"/>
              <a:t>0</a:t>
            </a:r>
            <a:r>
              <a:rPr lang="zh-CN" altLang="en-US" sz="2000" dirty="0" smtClean="0"/>
              <a:t>层，定义两个点之间的距离</a:t>
            </a:r>
            <a:r>
              <a:rPr lang="en-US" altLang="zh-CN" sz="2000" dirty="0" smtClean="0"/>
              <a:t>d(</a:t>
            </a:r>
            <a:r>
              <a:rPr lang="en-US" altLang="zh-CN" sz="2000" dirty="0" err="1" smtClean="0"/>
              <a:t>u,v</a:t>
            </a:r>
            <a:r>
              <a:rPr lang="en-US" altLang="zh-CN" sz="2000" dirty="0" smtClean="0"/>
              <a:t>)</a:t>
            </a:r>
            <a:r>
              <a:rPr lang="zh-CN" altLang="en-US" sz="2000" dirty="0" smtClean="0"/>
              <a:t>是</a:t>
            </a:r>
            <a:r>
              <a:rPr lang="en-US" altLang="zh-CN" sz="2000" dirty="0" smtClean="0"/>
              <a:t>u</a:t>
            </a:r>
            <a:r>
              <a:rPr lang="zh-CN" altLang="en-US" sz="2000" dirty="0" smtClean="0"/>
              <a:t>到</a:t>
            </a:r>
            <a:r>
              <a:rPr lang="en-US" altLang="zh-CN" sz="2000" dirty="0" smtClean="0"/>
              <a:t>v</a:t>
            </a:r>
            <a:r>
              <a:rPr lang="zh-CN" altLang="en-US" sz="2000" dirty="0" smtClean="0"/>
              <a:t>最少通过几条边可以走到。</a:t>
            </a:r>
            <a:endParaRPr lang="en-US" altLang="zh-CN" sz="2000" dirty="0" smtClean="0"/>
          </a:p>
          <a:p>
            <a:endParaRPr lang="en-US" altLang="zh-CN" sz="2000" dirty="0" smtClean="0"/>
          </a:p>
          <a:p>
            <a:r>
              <a:rPr lang="zh-CN" altLang="en-US" sz="2000" dirty="0" smtClean="0">
                <a:latin typeface="微软雅黑" pitchFamily="34" charset="-122"/>
                <a:ea typeface="微软雅黑" pitchFamily="34" charset="-122"/>
              </a:rPr>
              <a:t>那么其他点所在的层数就是它到起始点</a:t>
            </a:r>
            <a:r>
              <a:rPr lang="en-US" altLang="zh-CN" sz="2000" dirty="0" smtClean="0">
                <a:latin typeface="微软雅黑" pitchFamily="34" charset="-122"/>
                <a:ea typeface="微软雅黑" pitchFamily="34" charset="-122"/>
              </a:rPr>
              <a:t>u</a:t>
            </a:r>
            <a:r>
              <a:rPr lang="zh-CN" altLang="en-US" sz="2000" dirty="0" smtClean="0">
                <a:latin typeface="微软雅黑" pitchFamily="34" charset="-122"/>
                <a:ea typeface="微软雅黑" pitchFamily="34" charset="-122"/>
              </a:rPr>
              <a:t>的距离。</a:t>
            </a:r>
            <a:endParaRPr lang="en-US" altLang="zh-CN" sz="2000" dirty="0" smtClean="0">
              <a:latin typeface="微软雅黑" pitchFamily="34" charset="-122"/>
              <a:ea typeface="微软雅黑" pitchFamily="34" charset="-122"/>
            </a:endParaRPr>
          </a:p>
          <a:p>
            <a:r>
              <a:rPr lang="en-US" altLang="zh-CN" sz="2000" dirty="0" err="1" smtClean="0">
                <a:latin typeface="微软雅黑" pitchFamily="34" charset="-122"/>
                <a:ea typeface="微软雅黑" pitchFamily="34" charset="-122"/>
              </a:rPr>
              <a:t>Bfs</a:t>
            </a:r>
            <a:r>
              <a:rPr lang="zh-CN" altLang="en-US" sz="2000" dirty="0" smtClean="0">
                <a:latin typeface="微软雅黑" pitchFamily="34" charset="-122"/>
                <a:ea typeface="微软雅黑" pitchFamily="34" charset="-122"/>
              </a:rPr>
              <a:t>访问点的顺序就是逐层访问</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1438773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79507"/>
            <a:ext cx="8158410" cy="707886"/>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最基础的搜索算法之广度优先搜索（</a:t>
            </a:r>
            <a:r>
              <a:rPr lang="en-US" altLang="zh-CN" sz="2000" dirty="0" smtClean="0">
                <a:latin typeface="微软雅黑" pitchFamily="34" charset="-122"/>
                <a:ea typeface="微软雅黑" pitchFamily="34" charset="-122"/>
              </a:rPr>
              <a:t>BFS</a:t>
            </a:r>
            <a:r>
              <a:rPr lang="zh-CN" altLang="en-US"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521567" y="2590800"/>
            <a:ext cx="2699154" cy="2602392"/>
          </a:xfrm>
          <a:prstGeom prst="rect">
            <a:avLst/>
          </a:prstGeom>
        </p:spPr>
      </p:pic>
      <p:sp>
        <p:nvSpPr>
          <p:cNvPr id="5" name="矩形 4"/>
          <p:cNvSpPr/>
          <p:nvPr/>
        </p:nvSpPr>
        <p:spPr>
          <a:xfrm>
            <a:off x="4135120" y="2387393"/>
            <a:ext cx="4135120" cy="4278094"/>
          </a:xfrm>
          <a:prstGeom prst="rect">
            <a:avLst/>
          </a:prstGeom>
        </p:spPr>
        <p:txBody>
          <a:bodyPr wrap="square">
            <a:spAutoFit/>
          </a:bodyPr>
          <a:lstStyle/>
          <a:p>
            <a:r>
              <a:rPr lang="zh-CN" altLang="en-US" sz="1600" b="1" dirty="0">
                <a:solidFill>
                  <a:srgbClr val="000000"/>
                </a:solidFill>
                <a:latin typeface="verdana" charset="0"/>
              </a:rPr>
              <a:t>第</a:t>
            </a:r>
            <a:r>
              <a:rPr lang="en-US" altLang="zh-CN" sz="1600" b="1" dirty="0">
                <a:solidFill>
                  <a:srgbClr val="000000"/>
                </a:solidFill>
                <a:latin typeface="verdana" charset="0"/>
              </a:rPr>
              <a:t>1</a:t>
            </a:r>
            <a:r>
              <a:rPr lang="zh-CN" altLang="en-US" sz="1600" b="1" dirty="0">
                <a:solidFill>
                  <a:srgbClr val="000000"/>
                </a:solidFill>
                <a:latin typeface="verdana" charset="0"/>
              </a:rPr>
              <a:t>步</a:t>
            </a:r>
            <a:r>
              <a:rPr lang="zh-CN" altLang="en-US" sz="1600" dirty="0">
                <a:solidFill>
                  <a:srgbClr val="000000"/>
                </a:solidFill>
                <a:latin typeface="verdana" charset="0"/>
              </a:rPr>
              <a:t>：访问</a:t>
            </a:r>
            <a:r>
              <a:rPr lang="en-US" altLang="zh-CN" sz="1600" dirty="0">
                <a:solidFill>
                  <a:srgbClr val="000000"/>
                </a:solidFill>
                <a:latin typeface="verdana" charset="0"/>
              </a:rPr>
              <a:t>A</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b="1" dirty="0">
                <a:solidFill>
                  <a:srgbClr val="000000"/>
                </a:solidFill>
                <a:latin typeface="verdana" charset="0"/>
              </a:rPr>
              <a:t>第</a:t>
            </a:r>
            <a:r>
              <a:rPr lang="en-US" altLang="zh-CN" sz="1600" b="1" dirty="0">
                <a:solidFill>
                  <a:srgbClr val="000000"/>
                </a:solidFill>
                <a:latin typeface="verdana" charset="0"/>
              </a:rPr>
              <a:t>2</a:t>
            </a:r>
            <a:r>
              <a:rPr lang="zh-CN" altLang="en-US" sz="1600" b="1" dirty="0">
                <a:solidFill>
                  <a:srgbClr val="000000"/>
                </a:solidFill>
                <a:latin typeface="verdana" charset="0"/>
              </a:rPr>
              <a:t>步</a:t>
            </a:r>
            <a:r>
              <a:rPr lang="zh-CN" altLang="en-US" sz="1600" dirty="0">
                <a:solidFill>
                  <a:srgbClr val="000000"/>
                </a:solidFill>
                <a:latin typeface="verdana" charset="0"/>
              </a:rPr>
              <a:t>：依次访问</a:t>
            </a:r>
            <a:r>
              <a:rPr lang="en-US" altLang="zh-CN" sz="1600" dirty="0">
                <a:solidFill>
                  <a:srgbClr val="000000"/>
                </a:solidFill>
                <a:latin typeface="verdana" charset="0"/>
              </a:rPr>
              <a:t>C,D,F</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dirty="0">
                <a:solidFill>
                  <a:srgbClr val="000000"/>
                </a:solidFill>
                <a:latin typeface="verdana" charset="0"/>
              </a:rPr>
              <a:t>    在访问了</a:t>
            </a:r>
            <a:r>
              <a:rPr lang="en-US" altLang="zh-CN" sz="1600" dirty="0">
                <a:solidFill>
                  <a:srgbClr val="000000"/>
                </a:solidFill>
                <a:latin typeface="verdana" charset="0"/>
              </a:rPr>
              <a:t>A</a:t>
            </a:r>
            <a:r>
              <a:rPr lang="zh-CN" altLang="en-US" sz="1600" dirty="0">
                <a:solidFill>
                  <a:srgbClr val="000000"/>
                </a:solidFill>
                <a:latin typeface="verdana" charset="0"/>
              </a:rPr>
              <a:t>之后，接下来访问</a:t>
            </a:r>
            <a:r>
              <a:rPr lang="en-US" altLang="zh-CN" sz="1600" dirty="0">
                <a:solidFill>
                  <a:srgbClr val="000000"/>
                </a:solidFill>
                <a:latin typeface="verdana" charset="0"/>
              </a:rPr>
              <a:t>A</a:t>
            </a:r>
            <a:r>
              <a:rPr lang="zh-CN" altLang="en-US" sz="1600" dirty="0">
                <a:solidFill>
                  <a:srgbClr val="000000"/>
                </a:solidFill>
                <a:latin typeface="verdana" charset="0"/>
              </a:rPr>
              <a:t>的邻接点。前面已经说过，在本文实现中，顶点</a:t>
            </a:r>
            <a:r>
              <a:rPr lang="en-US" altLang="zh-CN" sz="1600" dirty="0">
                <a:solidFill>
                  <a:srgbClr val="000000"/>
                </a:solidFill>
                <a:latin typeface="verdana" charset="0"/>
              </a:rPr>
              <a:t>ABCDEFG</a:t>
            </a:r>
            <a:r>
              <a:rPr lang="zh-CN" altLang="en-US" sz="1600" dirty="0">
                <a:solidFill>
                  <a:srgbClr val="000000"/>
                </a:solidFill>
                <a:latin typeface="verdana" charset="0"/>
              </a:rPr>
              <a:t>按照顺序存储的，</a:t>
            </a:r>
            <a:r>
              <a:rPr lang="en-US" altLang="zh-CN" sz="1600" dirty="0">
                <a:solidFill>
                  <a:srgbClr val="000000"/>
                </a:solidFill>
                <a:latin typeface="verdana" charset="0"/>
              </a:rPr>
              <a:t>C</a:t>
            </a:r>
            <a:r>
              <a:rPr lang="zh-CN" altLang="en-US" sz="1600" dirty="0">
                <a:solidFill>
                  <a:srgbClr val="000000"/>
                </a:solidFill>
                <a:latin typeface="verdana" charset="0"/>
              </a:rPr>
              <a:t>在</a:t>
            </a:r>
            <a:r>
              <a:rPr lang="en-US" altLang="zh-CN" sz="1600" dirty="0">
                <a:solidFill>
                  <a:srgbClr val="000000"/>
                </a:solidFill>
                <a:latin typeface="verdana" charset="0"/>
              </a:rPr>
              <a:t>"D</a:t>
            </a:r>
            <a:r>
              <a:rPr lang="zh-CN" altLang="en-US" sz="1600" dirty="0">
                <a:solidFill>
                  <a:srgbClr val="000000"/>
                </a:solidFill>
                <a:latin typeface="verdana" charset="0"/>
              </a:rPr>
              <a:t>和</a:t>
            </a:r>
            <a:r>
              <a:rPr lang="en-US" altLang="zh-CN" sz="1600" dirty="0">
                <a:solidFill>
                  <a:srgbClr val="000000"/>
                </a:solidFill>
                <a:latin typeface="verdana" charset="0"/>
              </a:rPr>
              <a:t>F"</a:t>
            </a:r>
            <a:r>
              <a:rPr lang="zh-CN" altLang="en-US" sz="1600" dirty="0">
                <a:solidFill>
                  <a:srgbClr val="000000"/>
                </a:solidFill>
                <a:latin typeface="verdana" charset="0"/>
              </a:rPr>
              <a:t>的前面，因此，先访问</a:t>
            </a:r>
            <a:r>
              <a:rPr lang="en-US" altLang="zh-CN" sz="1600" dirty="0">
                <a:solidFill>
                  <a:srgbClr val="000000"/>
                </a:solidFill>
                <a:latin typeface="verdana" charset="0"/>
              </a:rPr>
              <a:t>C</a:t>
            </a:r>
            <a:r>
              <a:rPr lang="zh-CN" altLang="en-US" sz="1600" dirty="0">
                <a:solidFill>
                  <a:srgbClr val="000000"/>
                </a:solidFill>
                <a:latin typeface="verdana" charset="0"/>
              </a:rPr>
              <a:t>。再访问完</a:t>
            </a:r>
            <a:r>
              <a:rPr lang="en-US" altLang="zh-CN" sz="1600" dirty="0">
                <a:solidFill>
                  <a:srgbClr val="000000"/>
                </a:solidFill>
                <a:latin typeface="verdana" charset="0"/>
              </a:rPr>
              <a:t>C</a:t>
            </a:r>
            <a:r>
              <a:rPr lang="zh-CN" altLang="en-US" sz="1600" dirty="0">
                <a:solidFill>
                  <a:srgbClr val="000000"/>
                </a:solidFill>
                <a:latin typeface="verdana" charset="0"/>
              </a:rPr>
              <a:t>之后，再依次访问</a:t>
            </a:r>
            <a:r>
              <a:rPr lang="en-US" altLang="zh-CN" sz="1600" dirty="0">
                <a:solidFill>
                  <a:srgbClr val="000000"/>
                </a:solidFill>
                <a:latin typeface="verdana" charset="0"/>
              </a:rPr>
              <a:t>D,F</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b="1" dirty="0">
                <a:solidFill>
                  <a:srgbClr val="000000"/>
                </a:solidFill>
                <a:latin typeface="verdana" charset="0"/>
              </a:rPr>
              <a:t>第</a:t>
            </a:r>
            <a:r>
              <a:rPr lang="en-US" altLang="zh-CN" sz="1600" b="1" dirty="0">
                <a:solidFill>
                  <a:srgbClr val="000000"/>
                </a:solidFill>
                <a:latin typeface="verdana" charset="0"/>
              </a:rPr>
              <a:t>3</a:t>
            </a:r>
            <a:r>
              <a:rPr lang="zh-CN" altLang="en-US" sz="1600" b="1" dirty="0">
                <a:solidFill>
                  <a:srgbClr val="000000"/>
                </a:solidFill>
                <a:latin typeface="verdana" charset="0"/>
              </a:rPr>
              <a:t>步</a:t>
            </a:r>
            <a:r>
              <a:rPr lang="zh-CN" altLang="en-US" sz="1600" dirty="0">
                <a:solidFill>
                  <a:srgbClr val="000000"/>
                </a:solidFill>
                <a:latin typeface="verdana" charset="0"/>
              </a:rPr>
              <a:t>：依次访问</a:t>
            </a:r>
            <a:r>
              <a:rPr lang="en-US" altLang="zh-CN" sz="1600" dirty="0">
                <a:solidFill>
                  <a:srgbClr val="000000"/>
                </a:solidFill>
                <a:latin typeface="verdana" charset="0"/>
              </a:rPr>
              <a:t>B,G</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dirty="0">
                <a:solidFill>
                  <a:srgbClr val="000000"/>
                </a:solidFill>
                <a:latin typeface="verdana" charset="0"/>
              </a:rPr>
              <a:t>    在第</a:t>
            </a:r>
            <a:r>
              <a:rPr lang="en-US" altLang="zh-CN" sz="1600" dirty="0">
                <a:solidFill>
                  <a:srgbClr val="000000"/>
                </a:solidFill>
                <a:latin typeface="verdana" charset="0"/>
              </a:rPr>
              <a:t>2</a:t>
            </a:r>
            <a:r>
              <a:rPr lang="zh-CN" altLang="en-US" sz="1600" dirty="0">
                <a:solidFill>
                  <a:srgbClr val="000000"/>
                </a:solidFill>
                <a:latin typeface="verdana" charset="0"/>
              </a:rPr>
              <a:t>步访问完</a:t>
            </a:r>
            <a:r>
              <a:rPr lang="en-US" altLang="zh-CN" sz="1600" dirty="0">
                <a:solidFill>
                  <a:srgbClr val="000000"/>
                </a:solidFill>
                <a:latin typeface="verdana" charset="0"/>
              </a:rPr>
              <a:t>C,D,F</a:t>
            </a:r>
            <a:r>
              <a:rPr lang="zh-CN" altLang="en-US" sz="1600" dirty="0">
                <a:solidFill>
                  <a:srgbClr val="000000"/>
                </a:solidFill>
                <a:latin typeface="verdana" charset="0"/>
              </a:rPr>
              <a:t>之后，再依次访问它们的邻接点。首先访问</a:t>
            </a:r>
            <a:r>
              <a:rPr lang="en-US" altLang="zh-CN" sz="1600" dirty="0">
                <a:solidFill>
                  <a:srgbClr val="000000"/>
                </a:solidFill>
                <a:latin typeface="verdana" charset="0"/>
              </a:rPr>
              <a:t>C</a:t>
            </a:r>
            <a:r>
              <a:rPr lang="zh-CN" altLang="en-US" sz="1600" dirty="0">
                <a:solidFill>
                  <a:srgbClr val="000000"/>
                </a:solidFill>
                <a:latin typeface="verdana" charset="0"/>
              </a:rPr>
              <a:t>的邻接点</a:t>
            </a:r>
            <a:r>
              <a:rPr lang="en-US" altLang="zh-CN" sz="1600" dirty="0">
                <a:solidFill>
                  <a:srgbClr val="000000"/>
                </a:solidFill>
                <a:latin typeface="verdana" charset="0"/>
              </a:rPr>
              <a:t>B</a:t>
            </a:r>
            <a:r>
              <a:rPr lang="zh-CN" altLang="en-US" sz="1600" dirty="0">
                <a:solidFill>
                  <a:srgbClr val="000000"/>
                </a:solidFill>
                <a:latin typeface="verdana" charset="0"/>
              </a:rPr>
              <a:t>，再访问</a:t>
            </a:r>
            <a:r>
              <a:rPr lang="en-US" altLang="zh-CN" sz="1600" dirty="0">
                <a:solidFill>
                  <a:srgbClr val="000000"/>
                </a:solidFill>
                <a:latin typeface="verdana" charset="0"/>
              </a:rPr>
              <a:t>F</a:t>
            </a:r>
            <a:r>
              <a:rPr lang="zh-CN" altLang="en-US" sz="1600" dirty="0">
                <a:solidFill>
                  <a:srgbClr val="000000"/>
                </a:solidFill>
                <a:latin typeface="verdana" charset="0"/>
              </a:rPr>
              <a:t>的邻接点</a:t>
            </a:r>
            <a:r>
              <a:rPr lang="en-US" altLang="zh-CN" sz="1600" dirty="0">
                <a:solidFill>
                  <a:srgbClr val="000000"/>
                </a:solidFill>
                <a:latin typeface="verdana" charset="0"/>
              </a:rPr>
              <a:t>G</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b="1" dirty="0">
                <a:solidFill>
                  <a:srgbClr val="000000"/>
                </a:solidFill>
                <a:latin typeface="verdana" charset="0"/>
              </a:rPr>
              <a:t>第</a:t>
            </a:r>
            <a:r>
              <a:rPr lang="en-US" altLang="zh-CN" sz="1600" b="1" dirty="0">
                <a:solidFill>
                  <a:srgbClr val="000000"/>
                </a:solidFill>
                <a:latin typeface="verdana" charset="0"/>
              </a:rPr>
              <a:t>4</a:t>
            </a:r>
            <a:r>
              <a:rPr lang="zh-CN" altLang="en-US" sz="1600" b="1" dirty="0">
                <a:solidFill>
                  <a:srgbClr val="000000"/>
                </a:solidFill>
                <a:latin typeface="verdana" charset="0"/>
              </a:rPr>
              <a:t>步</a:t>
            </a:r>
            <a:r>
              <a:rPr lang="zh-CN" altLang="en-US" sz="1600" dirty="0">
                <a:solidFill>
                  <a:srgbClr val="000000"/>
                </a:solidFill>
                <a:latin typeface="verdana" charset="0"/>
              </a:rPr>
              <a:t>：访问</a:t>
            </a:r>
            <a:r>
              <a:rPr lang="en-US" altLang="zh-CN" sz="1600" dirty="0">
                <a:solidFill>
                  <a:srgbClr val="000000"/>
                </a:solidFill>
                <a:latin typeface="verdana" charset="0"/>
              </a:rPr>
              <a:t>E</a:t>
            </a:r>
            <a:r>
              <a:rPr lang="zh-CN" altLang="en-US" sz="1600" dirty="0">
                <a:solidFill>
                  <a:srgbClr val="000000"/>
                </a:solidFill>
                <a:latin typeface="verdana" charset="0"/>
              </a:rPr>
              <a:t>。 </a:t>
            </a:r>
            <a:br>
              <a:rPr lang="zh-CN" altLang="en-US" sz="1600" dirty="0">
                <a:solidFill>
                  <a:srgbClr val="000000"/>
                </a:solidFill>
                <a:latin typeface="verdana" charset="0"/>
              </a:rPr>
            </a:br>
            <a:r>
              <a:rPr lang="zh-CN" altLang="en-US" sz="1600" dirty="0">
                <a:solidFill>
                  <a:srgbClr val="000000"/>
                </a:solidFill>
                <a:latin typeface="verdana" charset="0"/>
              </a:rPr>
              <a:t>    在第</a:t>
            </a:r>
            <a:r>
              <a:rPr lang="en-US" altLang="zh-CN" sz="1600" dirty="0">
                <a:solidFill>
                  <a:srgbClr val="000000"/>
                </a:solidFill>
                <a:latin typeface="verdana" charset="0"/>
              </a:rPr>
              <a:t>3</a:t>
            </a:r>
            <a:r>
              <a:rPr lang="zh-CN" altLang="en-US" sz="1600" dirty="0">
                <a:solidFill>
                  <a:srgbClr val="000000"/>
                </a:solidFill>
                <a:latin typeface="verdana" charset="0"/>
              </a:rPr>
              <a:t>步访问完</a:t>
            </a:r>
            <a:r>
              <a:rPr lang="en-US" altLang="zh-CN" sz="1600" dirty="0">
                <a:solidFill>
                  <a:srgbClr val="000000"/>
                </a:solidFill>
                <a:latin typeface="verdana" charset="0"/>
              </a:rPr>
              <a:t>B,G</a:t>
            </a:r>
            <a:r>
              <a:rPr lang="zh-CN" altLang="en-US" sz="1600" dirty="0">
                <a:solidFill>
                  <a:srgbClr val="000000"/>
                </a:solidFill>
                <a:latin typeface="verdana" charset="0"/>
              </a:rPr>
              <a:t>之后，再依次访问它们的邻接点。只有</a:t>
            </a:r>
            <a:r>
              <a:rPr lang="en-US" altLang="zh-CN" sz="1600" dirty="0">
                <a:solidFill>
                  <a:srgbClr val="000000"/>
                </a:solidFill>
                <a:latin typeface="verdana" charset="0"/>
              </a:rPr>
              <a:t>G</a:t>
            </a:r>
            <a:r>
              <a:rPr lang="zh-CN" altLang="en-US" sz="1600" dirty="0">
                <a:solidFill>
                  <a:srgbClr val="000000"/>
                </a:solidFill>
                <a:latin typeface="verdana" charset="0"/>
              </a:rPr>
              <a:t>有邻接点</a:t>
            </a:r>
            <a:r>
              <a:rPr lang="en-US" altLang="zh-CN" sz="1600" dirty="0">
                <a:solidFill>
                  <a:srgbClr val="000000"/>
                </a:solidFill>
                <a:latin typeface="verdana" charset="0"/>
              </a:rPr>
              <a:t>E</a:t>
            </a:r>
            <a:r>
              <a:rPr lang="zh-CN" altLang="en-US" sz="1600" dirty="0">
                <a:solidFill>
                  <a:srgbClr val="000000"/>
                </a:solidFill>
                <a:latin typeface="verdana" charset="0"/>
              </a:rPr>
              <a:t>，因此访问</a:t>
            </a:r>
            <a:r>
              <a:rPr lang="en-US" altLang="zh-CN" sz="1600" dirty="0">
                <a:solidFill>
                  <a:srgbClr val="000000"/>
                </a:solidFill>
                <a:latin typeface="verdana" charset="0"/>
              </a:rPr>
              <a:t>G</a:t>
            </a:r>
            <a:r>
              <a:rPr lang="zh-CN" altLang="en-US" sz="1600" dirty="0">
                <a:solidFill>
                  <a:srgbClr val="000000"/>
                </a:solidFill>
                <a:latin typeface="verdana" charset="0"/>
              </a:rPr>
              <a:t>的邻接点</a:t>
            </a:r>
            <a:r>
              <a:rPr lang="en-US" altLang="zh-CN" sz="1600" dirty="0">
                <a:solidFill>
                  <a:srgbClr val="000000"/>
                </a:solidFill>
                <a:latin typeface="verdana" charset="0"/>
              </a:rPr>
              <a:t>E</a:t>
            </a:r>
            <a:r>
              <a:rPr lang="zh-CN" altLang="en-US" sz="1600" dirty="0">
                <a:solidFill>
                  <a:srgbClr val="000000"/>
                </a:solidFill>
                <a:latin typeface="verdana" charset="0"/>
              </a:rPr>
              <a:t>。</a:t>
            </a:r>
            <a:endParaRPr lang="zh-CN" altLang="en-US" sz="1600" dirty="0">
              <a:solidFill>
                <a:srgbClr val="000066"/>
              </a:solidFill>
              <a:latin typeface="verdana" charset="0"/>
            </a:endParaRPr>
          </a:p>
          <a:p>
            <a:r>
              <a:rPr lang="zh-CN" altLang="en-US" sz="1600" dirty="0">
                <a:solidFill>
                  <a:srgbClr val="000000"/>
                </a:solidFill>
                <a:latin typeface="verdana" charset="0"/>
              </a:rPr>
              <a:t>因此访问顺序是：</a:t>
            </a:r>
            <a:r>
              <a:rPr lang="en-US" altLang="zh-CN" sz="1600" b="1" dirty="0">
                <a:solidFill>
                  <a:srgbClr val="000000"/>
                </a:solidFill>
                <a:latin typeface="verdana" charset="0"/>
              </a:rPr>
              <a:t>A -&gt; C -&gt; D -&gt; F -&gt; B -&gt; G -&gt; E</a:t>
            </a:r>
            <a:endParaRPr lang="zh-CN" altLang="en-US" sz="1600" b="0" i="0" dirty="0">
              <a:solidFill>
                <a:srgbClr val="000066"/>
              </a:solidFill>
              <a:effectLst/>
              <a:latin typeface="verdana" charset="0"/>
            </a:endParaRPr>
          </a:p>
        </p:txBody>
      </p:sp>
    </p:spTree>
    <p:extLst>
      <p:ext uri="{BB962C8B-B14F-4D97-AF65-F5344CB8AC3E}">
        <p14:creationId xmlns:p14="http://schemas.microsoft.com/office/powerpoint/2010/main" val="7128495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79507"/>
            <a:ext cx="8158410" cy="2554545"/>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最基础的搜索算法之广度优先搜索（</a:t>
            </a:r>
            <a:r>
              <a:rPr lang="en-US" altLang="zh-CN" sz="2000" dirty="0" smtClean="0">
                <a:latin typeface="微软雅黑" pitchFamily="34" charset="-122"/>
                <a:ea typeface="微软雅黑" pitchFamily="34" charset="-122"/>
              </a:rPr>
              <a:t>BFS</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en-US" altLang="zh-CN" sz="2000" dirty="0" smtClean="0">
                <a:latin typeface="微软雅黑" pitchFamily="34" charset="-122"/>
                <a:ea typeface="微软雅黑" pitchFamily="34" charset="-122"/>
              </a:rPr>
              <a:t/>
            </a:r>
            <a:br>
              <a:rPr lang="en-US" altLang="zh-CN" sz="2000" dirty="0" smtClean="0">
                <a:latin typeface="微软雅黑" pitchFamily="34" charset="-122"/>
                <a:ea typeface="微软雅黑" pitchFamily="34" charset="-122"/>
              </a:rPr>
            </a:br>
            <a:r>
              <a:rPr lang="en-US" altLang="zh-CN" sz="2000" dirty="0" err="1" smtClean="0"/>
              <a:t>bfs</a:t>
            </a:r>
            <a:r>
              <a:rPr lang="zh-CN" altLang="en-US" sz="2000" dirty="0" smtClean="0"/>
              <a:t>相当于将整个图分层，从起始点</a:t>
            </a:r>
            <a:r>
              <a:rPr lang="en-US" altLang="zh-CN" sz="2000" dirty="0" smtClean="0"/>
              <a:t>u</a:t>
            </a:r>
            <a:r>
              <a:rPr lang="zh-CN" altLang="en-US" sz="2000" dirty="0" smtClean="0"/>
              <a:t>出发，</a:t>
            </a:r>
            <a:r>
              <a:rPr lang="en-US" altLang="zh-CN" sz="2000" dirty="0" smtClean="0"/>
              <a:t>u</a:t>
            </a:r>
            <a:r>
              <a:rPr lang="zh-CN" altLang="en-US" sz="2000" dirty="0" smtClean="0"/>
              <a:t>处在第</a:t>
            </a:r>
            <a:r>
              <a:rPr lang="en-US" altLang="zh-CN" sz="2000" dirty="0" smtClean="0"/>
              <a:t>0</a:t>
            </a:r>
            <a:r>
              <a:rPr lang="zh-CN" altLang="en-US" sz="2000" dirty="0" smtClean="0"/>
              <a:t>层，定义两个点之间的距离</a:t>
            </a:r>
            <a:r>
              <a:rPr lang="en-US" altLang="zh-CN" sz="2000" dirty="0" smtClean="0"/>
              <a:t>d(</a:t>
            </a:r>
            <a:r>
              <a:rPr lang="en-US" altLang="zh-CN" sz="2000" dirty="0" err="1" smtClean="0"/>
              <a:t>u,v</a:t>
            </a:r>
            <a:r>
              <a:rPr lang="en-US" altLang="zh-CN" sz="2000" dirty="0" smtClean="0"/>
              <a:t>)</a:t>
            </a:r>
            <a:r>
              <a:rPr lang="zh-CN" altLang="en-US" sz="2000" dirty="0" smtClean="0"/>
              <a:t>是</a:t>
            </a:r>
            <a:r>
              <a:rPr lang="en-US" altLang="zh-CN" sz="2000" dirty="0" smtClean="0"/>
              <a:t>u</a:t>
            </a:r>
            <a:r>
              <a:rPr lang="zh-CN" altLang="en-US" sz="2000" dirty="0" smtClean="0"/>
              <a:t>到</a:t>
            </a:r>
            <a:r>
              <a:rPr lang="en-US" altLang="zh-CN" sz="2000" dirty="0" smtClean="0"/>
              <a:t>v</a:t>
            </a:r>
            <a:r>
              <a:rPr lang="zh-CN" altLang="en-US" sz="2000" dirty="0" smtClean="0"/>
              <a:t>最少通过几条边可以走到。</a:t>
            </a:r>
            <a:endParaRPr lang="en-US" altLang="zh-CN" sz="2000" dirty="0" smtClean="0"/>
          </a:p>
          <a:p>
            <a:endParaRPr lang="en-US" altLang="zh-CN" sz="2000" dirty="0" smtClean="0"/>
          </a:p>
          <a:p>
            <a:r>
              <a:rPr lang="zh-CN" altLang="en-US" sz="2000" dirty="0" smtClean="0">
                <a:latin typeface="微软雅黑" pitchFamily="34" charset="-122"/>
                <a:ea typeface="微软雅黑" pitchFamily="34" charset="-122"/>
              </a:rPr>
              <a:t>那么其他点所在的层数就是它到起始点</a:t>
            </a:r>
            <a:r>
              <a:rPr lang="en-US" altLang="zh-CN" sz="2000" dirty="0" smtClean="0">
                <a:latin typeface="微软雅黑" pitchFamily="34" charset="-122"/>
                <a:ea typeface="微软雅黑" pitchFamily="34" charset="-122"/>
              </a:rPr>
              <a:t>u</a:t>
            </a:r>
            <a:r>
              <a:rPr lang="zh-CN" altLang="en-US" sz="2000" dirty="0" smtClean="0">
                <a:latin typeface="微软雅黑" pitchFamily="34" charset="-122"/>
                <a:ea typeface="微软雅黑" pitchFamily="34" charset="-122"/>
              </a:rPr>
              <a:t>的距离。</a:t>
            </a:r>
            <a:endParaRPr lang="en-US" altLang="zh-CN" sz="2000" dirty="0" smtClean="0">
              <a:latin typeface="微软雅黑" pitchFamily="34" charset="-122"/>
              <a:ea typeface="微软雅黑" pitchFamily="34" charset="-122"/>
            </a:endParaRPr>
          </a:p>
          <a:p>
            <a:r>
              <a:rPr lang="en-US" altLang="zh-CN" sz="2000" dirty="0" err="1" smtClean="0">
                <a:latin typeface="微软雅黑" pitchFamily="34" charset="-122"/>
                <a:ea typeface="微软雅黑" pitchFamily="34" charset="-122"/>
              </a:rPr>
              <a:t>Bfs</a:t>
            </a:r>
            <a:r>
              <a:rPr lang="zh-CN" altLang="en-US" sz="2000" dirty="0" smtClean="0">
                <a:latin typeface="微软雅黑" pitchFamily="34" charset="-122"/>
                <a:ea typeface="微软雅黑" pitchFamily="34" charset="-122"/>
              </a:rPr>
              <a:t>访问点的顺序就是逐层访问</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1044441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99827"/>
            <a:ext cx="8158410" cy="2862322"/>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A</a:t>
            </a:r>
            <a:r>
              <a:rPr lang="zh-CN" altLang="en-US" sz="2000" dirty="0" smtClean="0">
                <a:latin typeface="微软雅黑" pitchFamily="34" charset="-122"/>
                <a:ea typeface="微软雅黑" pitchFamily="34" charset="-122"/>
              </a:rPr>
              <a:t>* 搜索</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en-US" altLang="zh-CN" sz="2000" dirty="0" smtClean="0">
                <a:latin typeface="微软雅黑" pitchFamily="34" charset="-122"/>
                <a:ea typeface="微软雅黑" pitchFamily="34" charset="-122"/>
              </a:rPr>
              <a:t/>
            </a:r>
            <a:br>
              <a:rPr lang="en-US" altLang="zh-CN" sz="2000" dirty="0" smtClean="0">
                <a:latin typeface="微软雅黑" pitchFamily="34" charset="-122"/>
                <a:ea typeface="微软雅黑" pitchFamily="34" charset="-122"/>
              </a:rPr>
            </a:br>
            <a:r>
              <a:rPr lang="zh-CN" altLang="en-US" sz="2000" dirty="0" smtClean="0"/>
              <a:t>一种启发式搜索方法</a:t>
            </a:r>
            <a:endParaRPr lang="en-US" altLang="zh-CN" sz="2000" dirty="0" smtClean="0"/>
          </a:p>
          <a:p>
            <a:r>
              <a:rPr lang="zh-CN" altLang="en-US" sz="2000" dirty="0" smtClean="0">
                <a:latin typeface="微软雅黑" pitchFamily="34" charset="-122"/>
                <a:ea typeface="微软雅黑" pitchFamily="34" charset="-122"/>
              </a:rPr>
              <a:t>由于棋盘状态过多，棋子个数</a:t>
            </a:r>
            <a:r>
              <a:rPr lang="en-US" altLang="zh-CN" sz="2000" dirty="0" smtClean="0">
                <a:latin typeface="微软雅黑" pitchFamily="34" charset="-122"/>
                <a:ea typeface="微软雅黑" pitchFamily="34" charset="-122"/>
              </a:rPr>
              <a:t>64</a:t>
            </a:r>
            <a:r>
              <a:rPr lang="zh-CN" altLang="en-US" sz="2000" dirty="0" smtClean="0">
                <a:latin typeface="微软雅黑" pitchFamily="34" charset="-122"/>
                <a:ea typeface="微软雅黑" pitchFamily="34" charset="-122"/>
              </a:rPr>
              <a:t>，每个位置都有黑棋白棋或者无棋的</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个状态，甚至还有着禁止位置的存在，总共状态数远超过</a:t>
            </a:r>
            <a:r>
              <a:rPr lang="en-US" altLang="zh-CN" sz="2000" dirty="0" smtClean="0">
                <a:latin typeface="微软雅黑" pitchFamily="34" charset="-122"/>
                <a:ea typeface="微软雅黑" pitchFamily="34" charset="-122"/>
              </a:rPr>
              <a:t>3^64</a:t>
            </a:r>
            <a:r>
              <a:rPr lang="zh-CN" altLang="en-US" sz="2000" dirty="0" smtClean="0">
                <a:latin typeface="微软雅黑" pitchFamily="34" charset="-122"/>
                <a:ea typeface="微软雅黑" pitchFamily="34" charset="-122"/>
              </a:rPr>
              <a:t>个，完全搜索访问肯定是无法进行的。</a:t>
            </a:r>
            <a:endParaRPr lang="en-US" altLang="zh-CN" sz="2000" dirty="0" smtClean="0">
              <a:latin typeface="微软雅黑" pitchFamily="34" charset="-122"/>
              <a:ea typeface="微软雅黑" pitchFamily="34" charset="-122"/>
            </a:endParaRPr>
          </a:p>
          <a:p>
            <a:endParaRPr lang="en-US" altLang="zh-CN" sz="2000" dirty="0" smtClean="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A</a:t>
            </a:r>
            <a:r>
              <a:rPr lang="zh-CN" altLang="en-US" sz="2000" dirty="0" smtClean="0">
                <a:latin typeface="微软雅黑" pitchFamily="34" charset="-122"/>
                <a:ea typeface="微软雅黑" pitchFamily="34" charset="-122"/>
              </a:rPr>
              <a:t>*搜索可以帮助自己优先朝着自己所认为的更优的方向进行搜索。</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1907323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99827"/>
            <a:ext cx="8158410" cy="707886"/>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A</a:t>
            </a:r>
            <a:r>
              <a:rPr lang="zh-CN" altLang="en-US" sz="2000" dirty="0" smtClean="0">
                <a:latin typeface="微软雅黑" pitchFamily="34" charset="-122"/>
                <a:ea typeface="微软雅黑" pitchFamily="34" charset="-122"/>
              </a:rPr>
              <a:t>* 搜索</a:t>
            </a:r>
            <a:endParaRPr lang="en-US" altLang="zh-CN" sz="2000" dirty="0">
              <a:latin typeface="微软雅黑" pitchFamily="34" charset="-122"/>
              <a:ea typeface="微软雅黑" pitchFamily="34" charset="-122"/>
            </a:endParaRPr>
          </a:p>
        </p:txBody>
      </p:sp>
      <p:sp>
        <p:nvSpPr>
          <p:cNvPr id="3" name="矩形 2"/>
          <p:cNvSpPr/>
          <p:nvPr/>
        </p:nvSpPr>
        <p:spPr>
          <a:xfrm>
            <a:off x="338686" y="2732038"/>
            <a:ext cx="6570114" cy="2031325"/>
          </a:xfrm>
          <a:prstGeom prst="rect">
            <a:avLst/>
          </a:prstGeom>
        </p:spPr>
        <p:txBody>
          <a:bodyPr wrap="square">
            <a:spAutoFit/>
          </a:bodyPr>
          <a:lstStyle/>
          <a:p>
            <a:r>
              <a:rPr lang="zh-CN" altLang="en-US" dirty="0">
                <a:solidFill>
                  <a:srgbClr val="000000"/>
                </a:solidFill>
                <a:latin typeface="微软雅黑" charset="-122"/>
              </a:rPr>
              <a:t>　</a:t>
            </a:r>
            <a:r>
              <a:rPr lang="zh-CN" altLang="en-US" dirty="0" smtClean="0">
                <a:solidFill>
                  <a:srgbClr val="000000"/>
                </a:solidFill>
                <a:latin typeface="微软雅黑" charset="-122"/>
              </a:rPr>
              <a:t>  启发式</a:t>
            </a:r>
            <a:r>
              <a:rPr lang="zh-CN" altLang="en-US" dirty="0">
                <a:solidFill>
                  <a:srgbClr val="000000"/>
                </a:solidFill>
                <a:latin typeface="微软雅黑" charset="-122"/>
              </a:rPr>
              <a:t>信息：用于帮助减少搜索量的与问题有关的信息或知识。</a:t>
            </a:r>
          </a:p>
          <a:p>
            <a:r>
              <a:rPr lang="zh-CN" altLang="en-US" dirty="0">
                <a:solidFill>
                  <a:srgbClr val="000000"/>
                </a:solidFill>
                <a:latin typeface="微软雅黑" charset="-122"/>
              </a:rPr>
              <a:t>　　启发式搜索：使用启发信息指导的搜索过程叫做启发式搜索。</a:t>
            </a:r>
          </a:p>
          <a:p>
            <a:r>
              <a:rPr lang="zh-CN" altLang="en-US" dirty="0">
                <a:solidFill>
                  <a:srgbClr val="000000"/>
                </a:solidFill>
                <a:latin typeface="微软雅黑" charset="-122"/>
              </a:rPr>
              <a:t>　　估价</a:t>
            </a:r>
            <a:r>
              <a:rPr lang="zh-CN" altLang="en-US" dirty="0" smtClean="0">
                <a:solidFill>
                  <a:srgbClr val="000000"/>
                </a:solidFill>
                <a:latin typeface="微软雅黑" charset="-122"/>
              </a:rPr>
              <a:t>函数 </a:t>
            </a:r>
            <a:r>
              <a:rPr lang="en-US" altLang="zh-CN" dirty="0" smtClean="0">
                <a:solidFill>
                  <a:srgbClr val="000000"/>
                </a:solidFill>
                <a:latin typeface="微软雅黑" charset="-122"/>
              </a:rPr>
              <a:t>g</a:t>
            </a:r>
            <a:r>
              <a:rPr lang="zh-CN" altLang="en-US" dirty="0" smtClean="0">
                <a:solidFill>
                  <a:srgbClr val="000000"/>
                </a:solidFill>
                <a:latin typeface="微软雅黑" charset="-122"/>
              </a:rPr>
              <a:t>：</a:t>
            </a:r>
            <a:r>
              <a:rPr lang="zh-CN" altLang="en-US" dirty="0">
                <a:solidFill>
                  <a:srgbClr val="000000"/>
                </a:solidFill>
                <a:latin typeface="微软雅黑" charset="-122"/>
              </a:rPr>
              <a:t>定义在状态空间上的实值函数。</a:t>
            </a:r>
          </a:p>
          <a:p>
            <a:r>
              <a:rPr lang="zh-CN" altLang="en-US" dirty="0">
                <a:solidFill>
                  <a:srgbClr val="000000"/>
                </a:solidFill>
                <a:latin typeface="微软雅黑" charset="-122"/>
              </a:rPr>
              <a:t>　　</a:t>
            </a:r>
            <a:r>
              <a:rPr lang="en-US" altLang="zh-CN" dirty="0">
                <a:solidFill>
                  <a:srgbClr val="000000"/>
                </a:solidFill>
                <a:latin typeface="微软雅黑" charset="-122"/>
              </a:rPr>
              <a:t>open</a:t>
            </a:r>
            <a:r>
              <a:rPr lang="zh-CN" altLang="en-US" dirty="0">
                <a:solidFill>
                  <a:srgbClr val="000000"/>
                </a:solidFill>
                <a:latin typeface="微软雅黑" charset="-122"/>
              </a:rPr>
              <a:t>表：未扩展的节点</a:t>
            </a:r>
          </a:p>
          <a:p>
            <a:r>
              <a:rPr lang="zh-CN" altLang="en-US" dirty="0">
                <a:solidFill>
                  <a:srgbClr val="000000"/>
                </a:solidFill>
                <a:latin typeface="微软雅黑" charset="-122"/>
              </a:rPr>
              <a:t>　　</a:t>
            </a:r>
            <a:r>
              <a:rPr lang="en-US" altLang="zh-CN" dirty="0">
                <a:solidFill>
                  <a:srgbClr val="000000"/>
                </a:solidFill>
                <a:latin typeface="微软雅黑" charset="-122"/>
              </a:rPr>
              <a:t>close</a:t>
            </a:r>
            <a:r>
              <a:rPr lang="zh-CN" altLang="en-US" dirty="0">
                <a:solidFill>
                  <a:srgbClr val="000000"/>
                </a:solidFill>
                <a:latin typeface="微软雅黑" charset="-122"/>
              </a:rPr>
              <a:t>表：已扩展或正在扩展的节点</a:t>
            </a:r>
            <a:endParaRPr lang="zh-CN" altLang="en-US" b="0" i="0" dirty="0">
              <a:solidFill>
                <a:srgbClr val="000000"/>
              </a:solidFill>
              <a:effectLst/>
              <a:latin typeface="微软雅黑" charset="-122"/>
            </a:endParaRPr>
          </a:p>
        </p:txBody>
      </p:sp>
      <p:sp>
        <p:nvSpPr>
          <p:cNvPr id="5" name="矩形 4"/>
          <p:cNvSpPr/>
          <p:nvPr/>
        </p:nvSpPr>
        <p:spPr>
          <a:xfrm>
            <a:off x="198114" y="4763363"/>
            <a:ext cx="8805314" cy="1754326"/>
          </a:xfrm>
          <a:prstGeom prst="rect">
            <a:avLst/>
          </a:prstGeom>
        </p:spPr>
        <p:txBody>
          <a:bodyPr wrap="square">
            <a:spAutoFit/>
          </a:bodyPr>
          <a:lstStyle/>
          <a:p>
            <a:r>
              <a:rPr lang="zh-CN" altLang="en-US" dirty="0">
                <a:solidFill>
                  <a:srgbClr val="000000"/>
                </a:solidFill>
                <a:latin typeface="微软雅黑" charset="-122"/>
              </a:rPr>
              <a:t>用</a:t>
            </a:r>
            <a:r>
              <a:rPr lang="en-US" altLang="zh-CN" dirty="0">
                <a:solidFill>
                  <a:srgbClr val="000000"/>
                </a:solidFill>
                <a:latin typeface="微软雅黑" charset="-122"/>
              </a:rPr>
              <a:t>f(n)</a:t>
            </a:r>
            <a:r>
              <a:rPr lang="zh-CN" altLang="en-US" dirty="0">
                <a:solidFill>
                  <a:srgbClr val="000000"/>
                </a:solidFill>
                <a:latin typeface="微软雅黑" charset="-122"/>
              </a:rPr>
              <a:t>表示节点</a:t>
            </a:r>
            <a:r>
              <a:rPr lang="en-US" altLang="zh-CN" dirty="0">
                <a:solidFill>
                  <a:srgbClr val="000000"/>
                </a:solidFill>
                <a:latin typeface="微软雅黑" charset="-122"/>
              </a:rPr>
              <a:t>n</a:t>
            </a:r>
            <a:r>
              <a:rPr lang="zh-CN" altLang="en-US" dirty="0">
                <a:solidFill>
                  <a:srgbClr val="000000"/>
                </a:solidFill>
                <a:latin typeface="微软雅黑" charset="-122"/>
              </a:rPr>
              <a:t>的估价函数：</a:t>
            </a:r>
          </a:p>
          <a:p>
            <a:r>
              <a:rPr lang="zh-CN" altLang="en-US" dirty="0">
                <a:solidFill>
                  <a:srgbClr val="000000"/>
                </a:solidFill>
                <a:latin typeface="微软雅黑" charset="-122"/>
              </a:rPr>
              <a:t>   </a:t>
            </a:r>
            <a:r>
              <a:rPr lang="en-US" altLang="zh-CN" dirty="0">
                <a:solidFill>
                  <a:srgbClr val="000000"/>
                </a:solidFill>
                <a:latin typeface="微软雅黑" charset="-122"/>
              </a:rPr>
              <a:t>1. f(n)</a:t>
            </a:r>
            <a:r>
              <a:rPr lang="zh-CN" altLang="en-US" dirty="0">
                <a:solidFill>
                  <a:srgbClr val="000000"/>
                </a:solidFill>
                <a:latin typeface="微软雅黑" charset="-122"/>
              </a:rPr>
              <a:t>表示从起点到目标，经由节点</a:t>
            </a:r>
            <a:r>
              <a:rPr lang="en-US" altLang="zh-CN" dirty="0">
                <a:solidFill>
                  <a:srgbClr val="000000"/>
                </a:solidFill>
                <a:latin typeface="微软雅黑" charset="-122"/>
              </a:rPr>
              <a:t>n</a:t>
            </a:r>
            <a:r>
              <a:rPr lang="zh-CN" altLang="en-US" dirty="0">
                <a:solidFill>
                  <a:srgbClr val="000000"/>
                </a:solidFill>
                <a:latin typeface="微软雅黑" charset="-122"/>
              </a:rPr>
              <a:t>最小费用路径上费用的估计。（最短</a:t>
            </a:r>
            <a:r>
              <a:rPr lang="zh-CN" altLang="en-US" dirty="0" smtClean="0">
                <a:solidFill>
                  <a:srgbClr val="000000"/>
                </a:solidFill>
                <a:latin typeface="微软雅黑" charset="-122"/>
              </a:rPr>
              <a:t>路径 </a:t>
            </a:r>
            <a:r>
              <a:rPr lang="en-US" altLang="zh-CN" dirty="0" smtClean="0">
                <a:solidFill>
                  <a:srgbClr val="000000"/>
                </a:solidFill>
                <a:latin typeface="微软雅黑" charset="-122"/>
              </a:rPr>
              <a:t>h(n)</a:t>
            </a:r>
            <a:r>
              <a:rPr lang="zh-CN" altLang="en-US" dirty="0" smtClean="0">
                <a:solidFill>
                  <a:srgbClr val="000000"/>
                </a:solidFill>
                <a:latin typeface="微软雅黑" charset="-122"/>
              </a:rPr>
              <a:t> </a:t>
            </a:r>
            <a:r>
              <a:rPr lang="en-US" altLang="zh-CN" dirty="0">
                <a:solidFill>
                  <a:srgbClr val="000000"/>
                </a:solidFill>
                <a:latin typeface="微软雅黑" charset="-122"/>
              </a:rPr>
              <a:t>= </a:t>
            </a:r>
            <a:r>
              <a:rPr lang="zh-CN" altLang="en-US" dirty="0">
                <a:solidFill>
                  <a:srgbClr val="000000"/>
                </a:solidFill>
                <a:latin typeface="微软雅黑" charset="-122"/>
              </a:rPr>
              <a:t>目前最</a:t>
            </a:r>
            <a:r>
              <a:rPr lang="zh-CN" altLang="en-US" dirty="0" smtClean="0">
                <a:solidFill>
                  <a:srgbClr val="000000"/>
                </a:solidFill>
                <a:latin typeface="微软雅黑" charset="-122"/>
              </a:rPr>
              <a:t>短 </a:t>
            </a:r>
            <a:r>
              <a:rPr lang="en-US" altLang="zh-CN" dirty="0" smtClean="0">
                <a:solidFill>
                  <a:srgbClr val="000000"/>
                </a:solidFill>
                <a:latin typeface="微软雅黑" charset="-122"/>
              </a:rPr>
              <a:t>f(n)</a:t>
            </a:r>
            <a:r>
              <a:rPr lang="zh-CN" altLang="en-US" dirty="0" smtClean="0">
                <a:solidFill>
                  <a:srgbClr val="000000"/>
                </a:solidFill>
                <a:latin typeface="微软雅黑" charset="-122"/>
              </a:rPr>
              <a:t> </a:t>
            </a:r>
            <a:r>
              <a:rPr lang="en-US" altLang="zh-CN" dirty="0">
                <a:solidFill>
                  <a:srgbClr val="000000"/>
                </a:solidFill>
                <a:latin typeface="微软雅黑" charset="-122"/>
              </a:rPr>
              <a:t>+ </a:t>
            </a:r>
            <a:r>
              <a:rPr lang="zh-CN" altLang="en-US" dirty="0">
                <a:solidFill>
                  <a:srgbClr val="000000"/>
                </a:solidFill>
                <a:latin typeface="微软雅黑" charset="-122"/>
              </a:rPr>
              <a:t>剩下的估计最短</a:t>
            </a:r>
            <a:r>
              <a:rPr lang="zh-CN" altLang="en-US" dirty="0" smtClean="0">
                <a:solidFill>
                  <a:srgbClr val="000000"/>
                </a:solidFill>
                <a:latin typeface="微软雅黑" charset="-122"/>
              </a:rPr>
              <a:t>路径 </a:t>
            </a:r>
            <a:r>
              <a:rPr lang="en-US" altLang="zh-CN" dirty="0" smtClean="0">
                <a:solidFill>
                  <a:srgbClr val="000000"/>
                </a:solidFill>
                <a:latin typeface="微软雅黑" charset="-122"/>
              </a:rPr>
              <a:t>g(n)</a:t>
            </a:r>
            <a:r>
              <a:rPr lang="zh-CN" altLang="en-US" dirty="0" smtClean="0">
                <a:solidFill>
                  <a:srgbClr val="000000"/>
                </a:solidFill>
                <a:latin typeface="微软雅黑" charset="-122"/>
              </a:rPr>
              <a:t>）</a:t>
            </a:r>
            <a:endParaRPr lang="zh-CN" altLang="en-US" dirty="0">
              <a:solidFill>
                <a:srgbClr val="000000"/>
              </a:solidFill>
              <a:latin typeface="微软雅黑" charset="-122"/>
            </a:endParaRPr>
          </a:p>
          <a:p>
            <a:r>
              <a:rPr lang="zh-CN" altLang="en-US" dirty="0">
                <a:solidFill>
                  <a:srgbClr val="000000"/>
                </a:solidFill>
                <a:latin typeface="微软雅黑" charset="-122"/>
              </a:rPr>
              <a:t>      （在搜索图中，接近解路径的节点有较低的函数值）</a:t>
            </a:r>
          </a:p>
          <a:p>
            <a:r>
              <a:rPr lang="zh-CN" altLang="en-US" dirty="0">
                <a:solidFill>
                  <a:srgbClr val="000000"/>
                </a:solidFill>
                <a:latin typeface="微软雅黑" charset="-122"/>
              </a:rPr>
              <a:t>   </a:t>
            </a:r>
            <a:r>
              <a:rPr lang="en-US" altLang="zh-CN" dirty="0">
                <a:solidFill>
                  <a:srgbClr val="000000"/>
                </a:solidFill>
                <a:latin typeface="微软雅黑" charset="-122"/>
              </a:rPr>
              <a:t>2. </a:t>
            </a:r>
            <a:r>
              <a:rPr lang="zh-CN" altLang="en-US" dirty="0">
                <a:solidFill>
                  <a:srgbClr val="000000"/>
                </a:solidFill>
                <a:latin typeface="微软雅黑" charset="-122"/>
              </a:rPr>
              <a:t>以估价函数</a:t>
            </a:r>
            <a:r>
              <a:rPr lang="en-US" altLang="zh-CN" dirty="0">
                <a:solidFill>
                  <a:srgbClr val="000000"/>
                </a:solidFill>
                <a:latin typeface="微软雅黑" charset="-122"/>
              </a:rPr>
              <a:t>f</a:t>
            </a:r>
            <a:r>
              <a:rPr lang="zh-CN" altLang="en-US" dirty="0">
                <a:solidFill>
                  <a:srgbClr val="000000"/>
                </a:solidFill>
                <a:latin typeface="微软雅黑" charset="-122"/>
              </a:rPr>
              <a:t>的递增次序排列</a:t>
            </a:r>
            <a:r>
              <a:rPr lang="en-US" altLang="zh-CN" dirty="0">
                <a:solidFill>
                  <a:srgbClr val="000000"/>
                </a:solidFill>
                <a:latin typeface="微软雅黑" charset="-122"/>
              </a:rPr>
              <a:t>OPEN</a:t>
            </a:r>
            <a:r>
              <a:rPr lang="zh-CN" altLang="en-US" dirty="0">
                <a:solidFill>
                  <a:srgbClr val="000000"/>
                </a:solidFill>
                <a:latin typeface="微软雅黑" charset="-122"/>
              </a:rPr>
              <a:t>表中的节点：</a:t>
            </a:r>
          </a:p>
          <a:p>
            <a:r>
              <a:rPr lang="zh-CN" altLang="en-US" dirty="0">
                <a:solidFill>
                  <a:srgbClr val="000000"/>
                </a:solidFill>
                <a:latin typeface="微软雅黑" charset="-122"/>
              </a:rPr>
              <a:t>       估价函数低的排在前；具有相等函数值的节点以任意次序排序。</a:t>
            </a:r>
            <a:endParaRPr lang="zh-CN" altLang="en-US" b="0" i="0" dirty="0">
              <a:solidFill>
                <a:srgbClr val="000000"/>
              </a:solidFill>
              <a:effectLst/>
              <a:latin typeface="微软雅黑" charset="-122"/>
            </a:endParaRPr>
          </a:p>
        </p:txBody>
      </p:sp>
    </p:spTree>
    <p:extLst>
      <p:ext uri="{BB962C8B-B14F-4D97-AF65-F5344CB8AC3E}">
        <p14:creationId xmlns:p14="http://schemas.microsoft.com/office/powerpoint/2010/main" val="854679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99827"/>
            <a:ext cx="8158410" cy="707886"/>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博弈树</a:t>
            </a:r>
            <a:endParaRPr lang="en-US" altLang="zh-CN" sz="2000" dirty="0">
              <a:latin typeface="微软雅黑" pitchFamily="34" charset="-122"/>
              <a:ea typeface="微软雅黑" pitchFamily="34" charset="-122"/>
            </a:endParaRPr>
          </a:p>
        </p:txBody>
      </p:sp>
      <p:sp>
        <p:nvSpPr>
          <p:cNvPr id="5" name="矩形 4"/>
          <p:cNvSpPr/>
          <p:nvPr/>
        </p:nvSpPr>
        <p:spPr>
          <a:xfrm>
            <a:off x="521566" y="2778204"/>
            <a:ext cx="8805314" cy="646331"/>
          </a:xfrm>
          <a:prstGeom prst="rect">
            <a:avLst/>
          </a:prstGeom>
        </p:spPr>
        <p:txBody>
          <a:bodyPr wrap="square">
            <a:spAutoFit/>
          </a:bodyPr>
          <a:lstStyle/>
          <a:p>
            <a:r>
              <a:rPr lang="zh-CN" altLang="en-US"/>
              <a:t>博弈树是指由于动态博弈参与者的行动有先后次序，因此可以依次将参与者的行动展开成一个树状图形。</a:t>
            </a:r>
            <a:endParaRPr lang="zh-CN" altLang="en-US" b="0" i="0" dirty="0">
              <a:solidFill>
                <a:srgbClr val="000000"/>
              </a:solidFill>
              <a:effectLst/>
              <a:latin typeface="微软雅黑" charset="-122"/>
            </a:endParaRPr>
          </a:p>
        </p:txBody>
      </p:sp>
      <p:sp>
        <p:nvSpPr>
          <p:cNvPr id="6" name="矩形 5"/>
          <p:cNvSpPr/>
          <p:nvPr/>
        </p:nvSpPr>
        <p:spPr>
          <a:xfrm>
            <a:off x="521566" y="4049098"/>
            <a:ext cx="7823200" cy="1200329"/>
          </a:xfrm>
          <a:prstGeom prst="rect">
            <a:avLst/>
          </a:prstGeom>
        </p:spPr>
        <p:txBody>
          <a:bodyPr wrap="square">
            <a:spAutoFit/>
          </a:bodyPr>
          <a:lstStyle/>
          <a:p>
            <a:r>
              <a:rPr lang="zh-CN" altLang="en-US">
                <a:solidFill>
                  <a:srgbClr val="000000"/>
                </a:solidFill>
                <a:latin typeface="微软雅黑" charset="-122"/>
              </a:rPr>
              <a:t>对于任何一种博弈竞赛，我们可以构成一个博弈树。它类似于状态图和问题求解搜索中使用的搜索树。博弈树的结点对应于某一个棋局，其分支表示走一步棋；根部对应于开始位置，其叶表示对弈到此结束。在叶节点对应的棋局中，竞赛的结果可以是赢、输或者和局。 </a:t>
            </a:r>
            <a:endParaRPr lang="zh-CN" altLang="en-US"/>
          </a:p>
        </p:txBody>
      </p:sp>
    </p:spTree>
    <p:extLst>
      <p:ext uri="{BB962C8B-B14F-4D97-AF65-F5344CB8AC3E}">
        <p14:creationId xmlns:p14="http://schemas.microsoft.com/office/powerpoint/2010/main" val="3263169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算法数据结构思路</a:t>
            </a:r>
            <a:endParaRPr altLang="en-US" sz="3200" dirty="0" smtClean="0"/>
          </a:p>
        </p:txBody>
      </p:sp>
      <p:sp>
        <p:nvSpPr>
          <p:cNvPr id="4" name="文本框 3"/>
          <p:cNvSpPr txBox="1"/>
          <p:nvPr/>
        </p:nvSpPr>
        <p:spPr>
          <a:xfrm>
            <a:off x="521566" y="1699827"/>
            <a:ext cx="8158410" cy="707886"/>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博弈树极大极小化分析方法（蒙特卡罗搜索）</a:t>
            </a:r>
            <a:endParaRPr lang="en-US" altLang="zh-CN" sz="2000" dirty="0">
              <a:latin typeface="微软雅黑" pitchFamily="34" charset="-122"/>
              <a:ea typeface="微软雅黑" pitchFamily="34" charset="-122"/>
            </a:endParaRPr>
          </a:p>
        </p:txBody>
      </p:sp>
      <p:sp>
        <p:nvSpPr>
          <p:cNvPr id="5" name="矩形 4"/>
          <p:cNvSpPr/>
          <p:nvPr/>
        </p:nvSpPr>
        <p:spPr>
          <a:xfrm>
            <a:off x="155695" y="2727404"/>
            <a:ext cx="8805314" cy="3293209"/>
          </a:xfrm>
          <a:prstGeom prst="rect">
            <a:avLst/>
          </a:prstGeom>
        </p:spPr>
        <p:txBody>
          <a:bodyPr wrap="square">
            <a:spAutoFit/>
          </a:bodyPr>
          <a:lstStyle/>
          <a:p>
            <a:r>
              <a:rPr lang="zh-CN" altLang="en-US" sz="1600" dirty="0"/>
              <a:t>在二人博弈问题中，为了从众多可供选择的行动方案中选出一个对自己最为有利的行动方案，就需要对当前的情况以及将要发生的情况进行分析，通过某搜索算法从中选出最优的走步。</a:t>
            </a:r>
          </a:p>
          <a:p>
            <a:r>
              <a:rPr lang="zh-CN" altLang="en-US" sz="1600" dirty="0"/>
              <a:t>　　基本思想或算法是：</a:t>
            </a:r>
          </a:p>
          <a:p>
            <a:r>
              <a:rPr lang="zh-CN" altLang="en-US" sz="1600" dirty="0"/>
              <a:t>　　</a:t>
            </a:r>
            <a:r>
              <a:rPr lang="en-US" altLang="zh-CN" sz="1600" dirty="0"/>
              <a:t>(1) </a:t>
            </a:r>
            <a:r>
              <a:rPr lang="zh-CN" altLang="en-US" sz="1600" dirty="0"/>
              <a:t>设博弈的双方中一方为</a:t>
            </a:r>
            <a:r>
              <a:rPr lang="en-US" altLang="zh-CN" sz="1600" dirty="0"/>
              <a:t>MAX</a:t>
            </a:r>
            <a:r>
              <a:rPr lang="zh-CN" altLang="en-US" sz="1600" dirty="0"/>
              <a:t>，另一方为</a:t>
            </a:r>
            <a:r>
              <a:rPr lang="en-US" altLang="zh-CN" sz="1600" dirty="0"/>
              <a:t>MIN</a:t>
            </a:r>
            <a:r>
              <a:rPr lang="zh-CN" altLang="en-US" sz="1600" dirty="0"/>
              <a:t>。然后为其中的一方寻找一个最优行动方案。</a:t>
            </a:r>
            <a:br>
              <a:rPr lang="zh-CN" altLang="en-US" sz="1600" dirty="0"/>
            </a:br>
            <a:r>
              <a:rPr lang="zh-CN" altLang="en-US" sz="1600" dirty="0"/>
              <a:t>　　</a:t>
            </a:r>
            <a:r>
              <a:rPr lang="en-US" altLang="zh-CN" sz="1600" dirty="0"/>
              <a:t>(2) </a:t>
            </a:r>
            <a:r>
              <a:rPr lang="zh-CN" altLang="en-US" sz="1600" dirty="0"/>
              <a:t>为了找到当前的最优行动方案，需要对各个可能的方案所产生的后果进行比较</a:t>
            </a:r>
            <a:r>
              <a:rPr lang="en-US" altLang="zh-CN" sz="1600" dirty="0"/>
              <a:t>,</a:t>
            </a:r>
            <a:r>
              <a:rPr lang="zh-CN" altLang="en-US" sz="1600" dirty="0"/>
              <a:t>具体地说，就是要考虑每一方案实施后对方可能采取的所有行动，并计算可能的得分。</a:t>
            </a:r>
            <a:br>
              <a:rPr lang="zh-CN" altLang="en-US" sz="1600" dirty="0"/>
            </a:br>
            <a:r>
              <a:rPr lang="zh-CN" altLang="en-US" sz="1600" dirty="0"/>
              <a:t>　　</a:t>
            </a:r>
            <a:r>
              <a:rPr lang="en-US" altLang="zh-CN" sz="1600" dirty="0"/>
              <a:t>(3) </a:t>
            </a:r>
            <a:r>
              <a:rPr lang="zh-CN" altLang="en-US" sz="1600" dirty="0"/>
              <a:t>为计算得分，需要根据问题的特性信息定义一个估价函数，用来估算当前博弈树端节点的得分。此时估算出来的得分称为静态估值。</a:t>
            </a:r>
            <a:br>
              <a:rPr lang="zh-CN" altLang="en-US" sz="1600" dirty="0"/>
            </a:br>
            <a:r>
              <a:rPr lang="zh-CN" altLang="en-US" sz="1600" dirty="0"/>
              <a:t>　　</a:t>
            </a:r>
            <a:r>
              <a:rPr lang="en-US" altLang="zh-CN" sz="1600" dirty="0"/>
              <a:t>(4) </a:t>
            </a:r>
            <a:r>
              <a:rPr lang="zh-CN" altLang="en-US" sz="1600" dirty="0"/>
              <a:t>当端节点的估值计算出来后，再推算出父节点的得分，推算的方法是：对“或”节点，选其子节点中一个最大的得分作为父节点的得分，这是为了使自己在可供选择的方案中选一个对自己最有利的方案；对“与”节点，选其子节点中一个最小的得分作为父节点的得分，这是为了立足于最坏的情况。这样计算出的父节点的得分称为倒推值。</a:t>
            </a:r>
            <a:br>
              <a:rPr lang="zh-CN" altLang="en-US" sz="1600" dirty="0"/>
            </a:br>
            <a:r>
              <a:rPr lang="zh-CN" altLang="en-US" sz="1600" dirty="0"/>
              <a:t>　　</a:t>
            </a:r>
            <a:r>
              <a:rPr lang="en-US" altLang="zh-CN" sz="1600" dirty="0"/>
              <a:t>(5) </a:t>
            </a:r>
            <a:r>
              <a:rPr lang="zh-CN" altLang="en-US" sz="1600" dirty="0"/>
              <a:t>如果一个行动方案能获得较大的倒推值，则它就是当前最好的行动方案。</a:t>
            </a:r>
          </a:p>
        </p:txBody>
      </p:sp>
    </p:spTree>
    <p:extLst>
      <p:ext uri="{BB962C8B-B14F-4D97-AF65-F5344CB8AC3E}">
        <p14:creationId xmlns:p14="http://schemas.microsoft.com/office/powerpoint/2010/main" val="18525936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算法数据结构思路</a:t>
            </a:r>
            <a:endParaRPr kumimoji="1" lang="zh-CN" altLang="en-US" dirty="0"/>
          </a:p>
        </p:txBody>
      </p:sp>
      <p:sp>
        <p:nvSpPr>
          <p:cNvPr id="4" name="矩形 3"/>
          <p:cNvSpPr/>
          <p:nvPr/>
        </p:nvSpPr>
        <p:spPr>
          <a:xfrm>
            <a:off x="262786" y="2367171"/>
            <a:ext cx="8424014" cy="923330"/>
          </a:xfrm>
          <a:prstGeom prst="rect">
            <a:avLst/>
          </a:prstGeom>
        </p:spPr>
        <p:txBody>
          <a:bodyPr wrap="square">
            <a:spAutoFit/>
          </a:bodyPr>
          <a:lstStyle/>
          <a:p>
            <a:r>
              <a:rPr lang="zh-CN" altLang="en-US" dirty="0">
                <a:solidFill>
                  <a:srgbClr val="000000"/>
                </a:solidFill>
                <a:latin typeface="微软雅黑" charset="-122"/>
              </a:rPr>
              <a:t>在博弈问题中，每一个格局可供选择的行动方案都有很多，因此会生成十分庞大的博弈树。试图利用完整的博弈树来进行极小极大分析是困难的。所以才有了</a:t>
            </a:r>
            <a:r>
              <a:rPr lang="en-US" altLang="zh-CN" dirty="0">
                <a:solidFill>
                  <a:srgbClr val="000000"/>
                </a:solidFill>
                <a:latin typeface="微软雅黑" charset="-122"/>
              </a:rPr>
              <a:t>α-β</a:t>
            </a:r>
            <a:r>
              <a:rPr lang="zh-CN" altLang="en-US" dirty="0">
                <a:solidFill>
                  <a:srgbClr val="000000"/>
                </a:solidFill>
                <a:latin typeface="微软雅黑" charset="-122"/>
              </a:rPr>
              <a:t>剪枝。</a:t>
            </a:r>
            <a:endParaRPr lang="zh-CN" altLang="en-US" dirty="0"/>
          </a:p>
        </p:txBody>
      </p:sp>
      <p:sp>
        <p:nvSpPr>
          <p:cNvPr id="5" name="矩形 4"/>
          <p:cNvSpPr/>
          <p:nvPr/>
        </p:nvSpPr>
        <p:spPr>
          <a:xfrm>
            <a:off x="262786" y="1834186"/>
            <a:ext cx="1039067" cy="369332"/>
          </a:xfrm>
          <a:prstGeom prst="rect">
            <a:avLst/>
          </a:prstGeom>
        </p:spPr>
        <p:txBody>
          <a:bodyPr wrap="none">
            <a:spAutoFit/>
          </a:bodyPr>
          <a:lstStyle/>
          <a:p>
            <a:r>
              <a:rPr lang="en-US" altLang="zh-CN" dirty="0">
                <a:solidFill>
                  <a:srgbClr val="000000"/>
                </a:solidFill>
                <a:latin typeface="微软雅黑" charset="-122"/>
              </a:rPr>
              <a:t>α-β</a:t>
            </a:r>
            <a:r>
              <a:rPr lang="zh-CN" altLang="en-US" dirty="0">
                <a:solidFill>
                  <a:srgbClr val="000000"/>
                </a:solidFill>
                <a:latin typeface="微软雅黑" charset="-122"/>
              </a:rPr>
              <a:t>剪枝</a:t>
            </a:r>
            <a:endParaRPr lang="zh-CN" altLang="en-US" dirty="0"/>
          </a:p>
        </p:txBody>
      </p:sp>
      <p:sp>
        <p:nvSpPr>
          <p:cNvPr id="6" name="矩形 5"/>
          <p:cNvSpPr/>
          <p:nvPr/>
        </p:nvSpPr>
        <p:spPr>
          <a:xfrm>
            <a:off x="262786" y="3454154"/>
            <a:ext cx="8252566" cy="3139321"/>
          </a:xfrm>
          <a:prstGeom prst="rect">
            <a:avLst/>
          </a:prstGeom>
        </p:spPr>
        <p:txBody>
          <a:bodyPr wrap="square">
            <a:spAutoFit/>
          </a:bodyPr>
          <a:lstStyle/>
          <a:p>
            <a:r>
              <a:rPr lang="zh-CN" altLang="en-US" dirty="0">
                <a:solidFill>
                  <a:srgbClr val="000000"/>
                </a:solidFill>
                <a:latin typeface="微软雅黑" charset="-122"/>
              </a:rPr>
              <a:t> 为了提高搜索的效率，引入了通过对评估值的上下限进行估计，从而减少需进行评估节点的范围。</a:t>
            </a:r>
          </a:p>
          <a:p>
            <a:r>
              <a:rPr lang="zh-CN" altLang="en-US" b="1" dirty="0">
                <a:solidFill>
                  <a:srgbClr val="000000"/>
                </a:solidFill>
                <a:latin typeface="微软雅黑" charset="-122"/>
              </a:rPr>
              <a:t>主要概念：</a:t>
            </a:r>
            <a:endParaRPr lang="zh-CN" altLang="en-US" dirty="0">
              <a:solidFill>
                <a:srgbClr val="000000"/>
              </a:solidFill>
              <a:latin typeface="微软雅黑" charset="-122"/>
            </a:endParaRPr>
          </a:p>
          <a:p>
            <a:r>
              <a:rPr lang="en-US" altLang="zh-CN" dirty="0">
                <a:solidFill>
                  <a:srgbClr val="000000"/>
                </a:solidFill>
                <a:latin typeface="微软雅黑" charset="-122"/>
              </a:rPr>
              <a:t>MAX</a:t>
            </a:r>
            <a:r>
              <a:rPr lang="zh-CN" altLang="en-US" dirty="0">
                <a:solidFill>
                  <a:srgbClr val="000000"/>
                </a:solidFill>
                <a:latin typeface="微软雅黑" charset="-122"/>
              </a:rPr>
              <a:t>节点的评估下限值</a:t>
            </a:r>
            <a:r>
              <a:rPr lang="en-US" altLang="zh-CN" dirty="0">
                <a:solidFill>
                  <a:srgbClr val="000000"/>
                </a:solidFill>
                <a:latin typeface="微软雅黑" charset="-122"/>
              </a:rPr>
              <a:t>α</a:t>
            </a:r>
            <a:r>
              <a:rPr lang="zh-CN" altLang="en-US" dirty="0">
                <a:solidFill>
                  <a:srgbClr val="000000"/>
                </a:solidFill>
                <a:latin typeface="微软雅黑" charset="-122"/>
              </a:rPr>
              <a:t>：</a:t>
            </a:r>
          </a:p>
          <a:p>
            <a:r>
              <a:rPr lang="zh-CN" altLang="en-US" dirty="0">
                <a:solidFill>
                  <a:srgbClr val="000000"/>
                </a:solidFill>
                <a:latin typeface="微软雅黑" charset="-122"/>
              </a:rPr>
              <a:t>　　作为</a:t>
            </a:r>
            <a:r>
              <a:rPr lang="en-US" altLang="zh-CN" dirty="0">
                <a:solidFill>
                  <a:srgbClr val="000000"/>
                </a:solidFill>
                <a:latin typeface="微软雅黑" charset="-122"/>
              </a:rPr>
              <a:t>MAX</a:t>
            </a:r>
            <a:r>
              <a:rPr lang="zh-CN" altLang="en-US" dirty="0">
                <a:solidFill>
                  <a:srgbClr val="000000"/>
                </a:solidFill>
                <a:latin typeface="微软雅黑" charset="-122"/>
              </a:rPr>
              <a:t>节点，假定它的</a:t>
            </a:r>
            <a:r>
              <a:rPr lang="en-US" altLang="zh-CN" dirty="0">
                <a:solidFill>
                  <a:srgbClr val="000000"/>
                </a:solidFill>
                <a:latin typeface="微软雅黑" charset="-122"/>
              </a:rPr>
              <a:t>MIN</a:t>
            </a:r>
            <a:r>
              <a:rPr lang="zh-CN" altLang="en-US" dirty="0">
                <a:solidFill>
                  <a:srgbClr val="000000"/>
                </a:solidFill>
                <a:latin typeface="微软雅黑" charset="-122"/>
              </a:rPr>
              <a:t>节点有</a:t>
            </a:r>
            <a:r>
              <a:rPr lang="en-US" altLang="zh-CN" dirty="0">
                <a:solidFill>
                  <a:srgbClr val="000000"/>
                </a:solidFill>
                <a:latin typeface="微软雅黑" charset="-122"/>
              </a:rPr>
              <a:t>N</a:t>
            </a:r>
            <a:r>
              <a:rPr lang="zh-CN" altLang="en-US" dirty="0">
                <a:solidFill>
                  <a:srgbClr val="000000"/>
                </a:solidFill>
                <a:latin typeface="微软雅黑" charset="-122"/>
              </a:rPr>
              <a:t>个，那么当它的第一个</a:t>
            </a:r>
            <a:r>
              <a:rPr lang="en-US" altLang="zh-CN" dirty="0">
                <a:solidFill>
                  <a:srgbClr val="000000"/>
                </a:solidFill>
                <a:latin typeface="微软雅黑" charset="-122"/>
              </a:rPr>
              <a:t>MIN</a:t>
            </a:r>
            <a:r>
              <a:rPr lang="zh-CN" altLang="en-US" dirty="0">
                <a:solidFill>
                  <a:srgbClr val="000000"/>
                </a:solidFill>
                <a:latin typeface="微软雅黑" charset="-122"/>
              </a:rPr>
              <a:t>节点的评估值为</a:t>
            </a:r>
            <a:r>
              <a:rPr lang="en-US" altLang="zh-CN" dirty="0">
                <a:solidFill>
                  <a:srgbClr val="000000"/>
                </a:solidFill>
                <a:latin typeface="微软雅黑" charset="-122"/>
              </a:rPr>
              <a:t>α</a:t>
            </a:r>
            <a:r>
              <a:rPr lang="zh-CN" altLang="en-US" dirty="0">
                <a:solidFill>
                  <a:srgbClr val="000000"/>
                </a:solidFill>
                <a:latin typeface="微软雅黑" charset="-122"/>
              </a:rPr>
              <a:t>时，则对于其它节点，如果有高于</a:t>
            </a:r>
            <a:r>
              <a:rPr lang="en-US" altLang="zh-CN" dirty="0">
                <a:solidFill>
                  <a:srgbClr val="000000"/>
                </a:solidFill>
                <a:latin typeface="微软雅黑" charset="-122"/>
              </a:rPr>
              <a:t>α</a:t>
            </a:r>
            <a:r>
              <a:rPr lang="zh-CN" altLang="en-US" dirty="0">
                <a:solidFill>
                  <a:srgbClr val="000000"/>
                </a:solidFill>
                <a:latin typeface="微软雅黑" charset="-122"/>
              </a:rPr>
              <a:t>的节点，就取那最高的节点值作为</a:t>
            </a:r>
            <a:r>
              <a:rPr lang="en-US" altLang="zh-CN" dirty="0">
                <a:solidFill>
                  <a:srgbClr val="000000"/>
                </a:solidFill>
                <a:latin typeface="微软雅黑" charset="-122"/>
              </a:rPr>
              <a:t>MAX</a:t>
            </a:r>
            <a:r>
              <a:rPr lang="zh-CN" altLang="en-US" dirty="0">
                <a:solidFill>
                  <a:srgbClr val="000000"/>
                </a:solidFill>
                <a:latin typeface="微软雅黑" charset="-122"/>
              </a:rPr>
              <a:t>节点的值；否则，该点的评估值为</a:t>
            </a:r>
            <a:r>
              <a:rPr lang="en-US" altLang="zh-CN" dirty="0">
                <a:solidFill>
                  <a:srgbClr val="000000"/>
                </a:solidFill>
                <a:latin typeface="微软雅黑" charset="-122"/>
              </a:rPr>
              <a:t>α</a:t>
            </a:r>
            <a:r>
              <a:rPr lang="zh-CN" altLang="en-US" dirty="0">
                <a:solidFill>
                  <a:srgbClr val="000000"/>
                </a:solidFill>
                <a:latin typeface="微软雅黑" charset="-122"/>
              </a:rPr>
              <a:t>。</a:t>
            </a:r>
          </a:p>
          <a:p>
            <a:r>
              <a:rPr lang="en-US" altLang="zh-CN" dirty="0">
                <a:solidFill>
                  <a:srgbClr val="000000"/>
                </a:solidFill>
                <a:latin typeface="微软雅黑" charset="-122"/>
              </a:rPr>
              <a:t>MIN</a:t>
            </a:r>
            <a:r>
              <a:rPr lang="zh-CN" altLang="en-US" dirty="0">
                <a:solidFill>
                  <a:srgbClr val="000000"/>
                </a:solidFill>
                <a:latin typeface="微软雅黑" charset="-122"/>
              </a:rPr>
              <a:t>节点的评估上限值</a:t>
            </a:r>
            <a:r>
              <a:rPr lang="en-US" altLang="zh-CN" dirty="0">
                <a:solidFill>
                  <a:srgbClr val="000000"/>
                </a:solidFill>
                <a:latin typeface="微软雅黑" charset="-122"/>
              </a:rPr>
              <a:t>β</a:t>
            </a:r>
            <a:r>
              <a:rPr lang="zh-CN" altLang="en-US" dirty="0">
                <a:solidFill>
                  <a:srgbClr val="000000"/>
                </a:solidFill>
                <a:latin typeface="微软雅黑" charset="-122"/>
              </a:rPr>
              <a:t>：</a:t>
            </a:r>
          </a:p>
          <a:p>
            <a:r>
              <a:rPr lang="zh-CN" altLang="en-US" dirty="0">
                <a:solidFill>
                  <a:srgbClr val="000000"/>
                </a:solidFill>
                <a:latin typeface="微软雅黑" charset="-122"/>
              </a:rPr>
              <a:t>　　作为</a:t>
            </a:r>
            <a:r>
              <a:rPr lang="en-US" altLang="zh-CN" dirty="0">
                <a:solidFill>
                  <a:srgbClr val="000000"/>
                </a:solidFill>
                <a:latin typeface="微软雅黑" charset="-122"/>
              </a:rPr>
              <a:t>MIN</a:t>
            </a:r>
            <a:r>
              <a:rPr lang="zh-CN" altLang="en-US" dirty="0">
                <a:solidFill>
                  <a:srgbClr val="000000"/>
                </a:solidFill>
                <a:latin typeface="微软雅黑" charset="-122"/>
              </a:rPr>
              <a:t>节点，同样假定它的</a:t>
            </a:r>
            <a:r>
              <a:rPr lang="en-US" altLang="zh-CN" dirty="0">
                <a:solidFill>
                  <a:srgbClr val="000000"/>
                </a:solidFill>
                <a:latin typeface="微软雅黑" charset="-122"/>
              </a:rPr>
              <a:t>MAX</a:t>
            </a:r>
            <a:r>
              <a:rPr lang="zh-CN" altLang="en-US" dirty="0">
                <a:solidFill>
                  <a:srgbClr val="000000"/>
                </a:solidFill>
                <a:latin typeface="微软雅黑" charset="-122"/>
              </a:rPr>
              <a:t>节点有</a:t>
            </a:r>
            <a:r>
              <a:rPr lang="en-US" altLang="zh-CN" dirty="0">
                <a:solidFill>
                  <a:srgbClr val="000000"/>
                </a:solidFill>
                <a:latin typeface="微软雅黑" charset="-122"/>
              </a:rPr>
              <a:t>N</a:t>
            </a:r>
            <a:r>
              <a:rPr lang="zh-CN" altLang="en-US" dirty="0">
                <a:solidFill>
                  <a:srgbClr val="000000"/>
                </a:solidFill>
                <a:latin typeface="微软雅黑" charset="-122"/>
              </a:rPr>
              <a:t>个，那么当它的第一个</a:t>
            </a:r>
            <a:r>
              <a:rPr lang="en-US" altLang="zh-CN" dirty="0">
                <a:solidFill>
                  <a:srgbClr val="000000"/>
                </a:solidFill>
                <a:latin typeface="微软雅黑" charset="-122"/>
              </a:rPr>
              <a:t>MAX</a:t>
            </a:r>
            <a:r>
              <a:rPr lang="zh-CN" altLang="en-US" dirty="0">
                <a:solidFill>
                  <a:srgbClr val="000000"/>
                </a:solidFill>
                <a:latin typeface="微软雅黑" charset="-122"/>
              </a:rPr>
              <a:t>节点的评估值为</a:t>
            </a:r>
            <a:r>
              <a:rPr lang="en-US" altLang="zh-CN" dirty="0">
                <a:solidFill>
                  <a:srgbClr val="000000"/>
                </a:solidFill>
                <a:latin typeface="微软雅黑" charset="-122"/>
              </a:rPr>
              <a:t>β</a:t>
            </a:r>
            <a:r>
              <a:rPr lang="zh-CN" altLang="en-US" dirty="0">
                <a:solidFill>
                  <a:srgbClr val="000000"/>
                </a:solidFill>
                <a:latin typeface="微软雅黑" charset="-122"/>
              </a:rPr>
              <a:t>时，则对于其他节点，如果有低于</a:t>
            </a:r>
            <a:r>
              <a:rPr lang="en-US" altLang="zh-CN" dirty="0">
                <a:solidFill>
                  <a:srgbClr val="000000"/>
                </a:solidFill>
                <a:latin typeface="微软雅黑" charset="-122"/>
              </a:rPr>
              <a:t>β</a:t>
            </a:r>
            <a:r>
              <a:rPr lang="zh-CN" altLang="en-US" dirty="0">
                <a:solidFill>
                  <a:srgbClr val="000000"/>
                </a:solidFill>
                <a:latin typeface="微软雅黑" charset="-122"/>
              </a:rPr>
              <a:t>的节点，就取最低的节点值作为</a:t>
            </a:r>
            <a:r>
              <a:rPr lang="en-US" altLang="zh-CN" dirty="0">
                <a:solidFill>
                  <a:srgbClr val="000000"/>
                </a:solidFill>
                <a:latin typeface="微软雅黑" charset="-122"/>
              </a:rPr>
              <a:t>MIN</a:t>
            </a:r>
            <a:r>
              <a:rPr lang="zh-CN" altLang="en-US" dirty="0">
                <a:solidFill>
                  <a:srgbClr val="000000"/>
                </a:solidFill>
                <a:latin typeface="微软雅黑" charset="-122"/>
              </a:rPr>
              <a:t>节点的值；否则，该店的评估值为</a:t>
            </a:r>
            <a:r>
              <a:rPr lang="en-US" altLang="zh-CN" dirty="0">
                <a:solidFill>
                  <a:srgbClr val="000000"/>
                </a:solidFill>
                <a:latin typeface="微软雅黑" charset="-122"/>
              </a:rPr>
              <a:t>β</a:t>
            </a:r>
            <a:r>
              <a:rPr lang="zh-CN" altLang="en-US" dirty="0">
                <a:solidFill>
                  <a:srgbClr val="000000"/>
                </a:solidFill>
                <a:latin typeface="微软雅黑" charset="-122"/>
              </a:rPr>
              <a:t>。</a:t>
            </a:r>
            <a:endParaRPr lang="zh-CN" altLang="en-US" b="0" i="0" dirty="0">
              <a:solidFill>
                <a:srgbClr val="000000"/>
              </a:solidFill>
              <a:effectLst/>
              <a:latin typeface="微软雅黑" charset="-122"/>
            </a:endParaRPr>
          </a:p>
        </p:txBody>
      </p:sp>
    </p:spTree>
    <p:extLst>
      <p:ext uri="{BB962C8B-B14F-4D97-AF65-F5344CB8AC3E}">
        <p14:creationId xmlns:p14="http://schemas.microsoft.com/office/powerpoint/2010/main" val="1288948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算法数据结构思路</a:t>
            </a:r>
            <a:endParaRPr kumimoji="1" lang="zh-CN" altLang="en-US" dirty="0"/>
          </a:p>
        </p:txBody>
      </p:sp>
      <p:sp>
        <p:nvSpPr>
          <p:cNvPr id="5" name="矩形 4"/>
          <p:cNvSpPr/>
          <p:nvPr/>
        </p:nvSpPr>
        <p:spPr>
          <a:xfrm>
            <a:off x="262786" y="1834186"/>
            <a:ext cx="1039067" cy="369332"/>
          </a:xfrm>
          <a:prstGeom prst="rect">
            <a:avLst/>
          </a:prstGeom>
        </p:spPr>
        <p:txBody>
          <a:bodyPr wrap="none">
            <a:spAutoFit/>
          </a:bodyPr>
          <a:lstStyle/>
          <a:p>
            <a:r>
              <a:rPr lang="en-US" altLang="zh-CN" dirty="0">
                <a:solidFill>
                  <a:srgbClr val="000000"/>
                </a:solidFill>
                <a:latin typeface="微软雅黑" charset="-122"/>
              </a:rPr>
              <a:t>α-β</a:t>
            </a:r>
            <a:r>
              <a:rPr lang="zh-CN" altLang="en-US" dirty="0">
                <a:solidFill>
                  <a:srgbClr val="000000"/>
                </a:solidFill>
                <a:latin typeface="微软雅黑" charset="-122"/>
              </a:rPr>
              <a:t>剪枝</a:t>
            </a:r>
            <a:endParaRPr lang="zh-CN" altLang="en-US" dirty="0"/>
          </a:p>
        </p:txBody>
      </p:sp>
      <p:sp>
        <p:nvSpPr>
          <p:cNvPr id="3" name="Rectangle 1"/>
          <p:cNvSpPr>
            <a:spLocks noChangeArrowheads="1"/>
          </p:cNvSpPr>
          <p:nvPr/>
        </p:nvSpPr>
        <p:spPr bwMode="auto">
          <a:xfrm>
            <a:off x="262786" y="2160102"/>
            <a:ext cx="4900380"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charset="0"/>
              </a:rPr>
              <a:t>主要思想：</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charset="0"/>
              </a:rPr>
              <a:t>　　可以分为两个步骤，分别为α剪枝和β剪枝。</a:t>
            </a:r>
            <a:endParaRPr kumimoji="0" lang="zh-CN" altLang="zh-CN"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charset="0"/>
              </a:rPr>
              <a:t>　　如图：</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charset="0"/>
              </a:rPr>
              <a:t>  </a:t>
            </a:r>
            <a:r>
              <a:rPr kumimoji="0" lang="zh-CN" altLang="zh-CN" sz="13600" b="0" i="0" u="none" strike="noStrike" cap="none" normalizeH="0" baseline="0" dirty="0">
                <a:ln>
                  <a:noFill/>
                </a:ln>
                <a:solidFill>
                  <a:schemeClr val="tx1"/>
                </a:solidFill>
                <a:effectLst/>
                <a:latin typeface="Arial" charset="0"/>
              </a:rPr>
              <a:t> </a:t>
            </a:r>
          </a:p>
        </p:txBody>
      </p:sp>
      <p:pic>
        <p:nvPicPr>
          <p:cNvPr id="7" name="图片 6"/>
          <p:cNvPicPr>
            <a:picLocks noChangeAspect="1"/>
          </p:cNvPicPr>
          <p:nvPr/>
        </p:nvPicPr>
        <p:blipFill>
          <a:blip r:embed="rId2"/>
          <a:stretch>
            <a:fillRect/>
          </a:stretch>
        </p:blipFill>
        <p:spPr>
          <a:xfrm>
            <a:off x="782319" y="2995988"/>
            <a:ext cx="7984386" cy="1991360"/>
          </a:xfrm>
          <a:prstGeom prst="rect">
            <a:avLst/>
          </a:prstGeom>
        </p:spPr>
      </p:pic>
      <p:pic>
        <p:nvPicPr>
          <p:cNvPr id="8" name="图片 7"/>
          <p:cNvPicPr>
            <a:picLocks noChangeAspect="1"/>
          </p:cNvPicPr>
          <p:nvPr/>
        </p:nvPicPr>
        <p:blipFill>
          <a:blip r:embed="rId3"/>
          <a:stretch>
            <a:fillRect/>
          </a:stretch>
        </p:blipFill>
        <p:spPr>
          <a:xfrm>
            <a:off x="782319" y="4818092"/>
            <a:ext cx="7900606" cy="1931761"/>
          </a:xfrm>
          <a:prstGeom prst="rect">
            <a:avLst/>
          </a:prstGeom>
        </p:spPr>
      </p:pic>
    </p:spTree>
    <p:extLst>
      <p:ext uri="{BB962C8B-B14F-4D97-AF65-F5344CB8AC3E}">
        <p14:creationId xmlns:p14="http://schemas.microsoft.com/office/powerpoint/2010/main" val="4082924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算法数据结构思路</a:t>
            </a:r>
            <a:endParaRPr kumimoji="1" lang="zh-CN" altLang="en-US" dirty="0"/>
          </a:p>
        </p:txBody>
      </p:sp>
      <p:sp>
        <p:nvSpPr>
          <p:cNvPr id="5" name="矩形 4"/>
          <p:cNvSpPr/>
          <p:nvPr/>
        </p:nvSpPr>
        <p:spPr>
          <a:xfrm>
            <a:off x="262786" y="1834186"/>
            <a:ext cx="1106393" cy="369332"/>
          </a:xfrm>
          <a:prstGeom prst="rect">
            <a:avLst/>
          </a:prstGeom>
        </p:spPr>
        <p:txBody>
          <a:bodyPr wrap="none">
            <a:spAutoFit/>
          </a:bodyPr>
          <a:lstStyle/>
          <a:p>
            <a:r>
              <a:rPr lang="en-US" altLang="zh-CN" dirty="0" smtClean="0">
                <a:solidFill>
                  <a:srgbClr val="000000"/>
                </a:solidFill>
                <a:latin typeface="微软雅黑" charset="-122"/>
              </a:rPr>
              <a:t>UCT</a:t>
            </a:r>
            <a:r>
              <a:rPr lang="zh-CN" altLang="en-US" dirty="0" smtClean="0">
                <a:solidFill>
                  <a:srgbClr val="000000"/>
                </a:solidFill>
                <a:latin typeface="微软雅黑" charset="-122"/>
              </a:rPr>
              <a:t>算法</a:t>
            </a:r>
            <a:endParaRPr lang="zh-CN" altLang="en-US" dirty="0"/>
          </a:p>
        </p:txBody>
      </p:sp>
      <p:sp>
        <p:nvSpPr>
          <p:cNvPr id="4" name="矩形 3"/>
          <p:cNvSpPr/>
          <p:nvPr/>
        </p:nvSpPr>
        <p:spPr>
          <a:xfrm>
            <a:off x="262786" y="2413338"/>
            <a:ext cx="8170014" cy="1200329"/>
          </a:xfrm>
          <a:prstGeom prst="rect">
            <a:avLst/>
          </a:prstGeom>
        </p:spPr>
        <p:txBody>
          <a:bodyPr wrap="square">
            <a:spAutoFit/>
          </a:bodyPr>
          <a:lstStyle/>
          <a:p>
            <a:r>
              <a:rPr lang="en-US" altLang="zh-CN" dirty="0">
                <a:solidFill>
                  <a:srgbClr val="333333"/>
                </a:solidFill>
                <a:latin typeface="arial" charset="0"/>
              </a:rPr>
              <a:t>UCT</a:t>
            </a:r>
            <a:r>
              <a:rPr lang="zh-CN" altLang="en-US" dirty="0">
                <a:solidFill>
                  <a:srgbClr val="333333"/>
                </a:solidFill>
                <a:latin typeface="arial" charset="0"/>
              </a:rPr>
              <a:t>算法（</a:t>
            </a:r>
            <a:r>
              <a:rPr lang="en-US" altLang="zh-CN" dirty="0">
                <a:solidFill>
                  <a:srgbClr val="333333"/>
                </a:solidFill>
                <a:latin typeface="arial" charset="0"/>
              </a:rPr>
              <a:t>Upper Confidence Bound Apply to Tree</a:t>
            </a:r>
            <a:r>
              <a:rPr lang="zh-CN" altLang="en-US" dirty="0">
                <a:solidFill>
                  <a:srgbClr val="333333"/>
                </a:solidFill>
                <a:latin typeface="arial" charset="0"/>
              </a:rPr>
              <a:t>），即上限置信区间算法，是一种博弈树搜索算法，该算法将蒙特卡洛树搜索</a:t>
            </a:r>
            <a:r>
              <a:rPr lang="en-US" altLang="zh-CN" dirty="0">
                <a:solidFill>
                  <a:srgbClr val="333333"/>
                </a:solidFill>
                <a:latin typeface="arial" charset="0"/>
              </a:rPr>
              <a:t>(Monte—Carlo Tree Search</a:t>
            </a:r>
            <a:r>
              <a:rPr lang="zh-CN" altLang="en-US" dirty="0">
                <a:solidFill>
                  <a:srgbClr val="333333"/>
                </a:solidFill>
                <a:latin typeface="arial" charset="0"/>
              </a:rPr>
              <a:t>，</a:t>
            </a:r>
            <a:r>
              <a:rPr lang="en-US" altLang="zh-CN" dirty="0">
                <a:solidFill>
                  <a:srgbClr val="333333"/>
                </a:solidFill>
                <a:latin typeface="arial" charset="0"/>
              </a:rPr>
              <a:t>MCTS)</a:t>
            </a:r>
            <a:r>
              <a:rPr lang="zh-CN" altLang="en-US" dirty="0">
                <a:solidFill>
                  <a:srgbClr val="333333"/>
                </a:solidFill>
                <a:latin typeface="arial" charset="0"/>
              </a:rPr>
              <a:t>方法与</a:t>
            </a:r>
            <a:r>
              <a:rPr lang="en-US" altLang="zh-CN" dirty="0">
                <a:solidFill>
                  <a:srgbClr val="333333"/>
                </a:solidFill>
                <a:latin typeface="arial" charset="0"/>
              </a:rPr>
              <a:t>UCB</a:t>
            </a:r>
            <a:r>
              <a:rPr lang="zh-CN" altLang="en-US" dirty="0">
                <a:solidFill>
                  <a:srgbClr val="333333"/>
                </a:solidFill>
                <a:latin typeface="arial" charset="0"/>
              </a:rPr>
              <a:t>公式结合，在超大规模博弈树的搜索过程中相对于传统的搜索算法有着时间和空间方面的优势。</a:t>
            </a:r>
            <a:endParaRPr lang="zh-CN" altLang="en-US" dirty="0"/>
          </a:p>
        </p:txBody>
      </p:sp>
    </p:spTree>
    <p:extLst>
      <p:ext uri="{BB962C8B-B14F-4D97-AF65-F5344CB8AC3E}">
        <p14:creationId xmlns:p14="http://schemas.microsoft.com/office/powerpoint/2010/main" val="1454186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下棋过程</a:t>
            </a:r>
            <a:r>
              <a:rPr lang="zh-CN" altLang="en-US" dirty="0" smtClean="0">
                <a:latin typeface="宋体" panose="02010600030101010101" pitchFamily="2" charset="-122"/>
                <a:ea typeface="宋体" panose="02010600030101010101" pitchFamily="2" charset="-122"/>
              </a:rPr>
              <a:t>介绍</a:t>
            </a:r>
            <a:endParaRPr lang="zh-CN" altLang="en-US" dirty="0"/>
          </a:p>
        </p:txBody>
      </p:sp>
      <p:sp>
        <p:nvSpPr>
          <p:cNvPr id="3" name="内容占位符 2"/>
          <p:cNvSpPr>
            <a:spLocks noGrp="1"/>
          </p:cNvSpPr>
          <p:nvPr>
            <p:ph idx="1"/>
          </p:nvPr>
        </p:nvSpPr>
        <p:spPr>
          <a:xfrm>
            <a:off x="628650" y="1558977"/>
            <a:ext cx="3734344" cy="2725640"/>
          </a:xfrm>
        </p:spPr>
        <p:txBody>
          <a:bodyPr/>
          <a:lstStyle/>
          <a:p>
            <a:r>
              <a:rPr lang="zh-CN" altLang="en-US" sz="2000" dirty="0">
                <a:cs typeface="Times New Roman" panose="02020603050405020304" pitchFamily="18" charset="0"/>
              </a:rPr>
              <a:t>初始棋盘定义：</a:t>
            </a:r>
            <a:endParaRPr lang="en-US" altLang="zh-CN" sz="2000" dirty="0">
              <a:cs typeface="Times New Roman" panose="02020603050405020304" pitchFamily="18" charset="0"/>
            </a:endParaRPr>
          </a:p>
          <a:p>
            <a:pPr lvl="1"/>
            <a:r>
              <a:rPr lang="zh-CN" altLang="en-US" dirty="0">
                <a:cs typeface="Times New Roman" panose="02020603050405020304" pitchFamily="18" charset="0"/>
              </a:rPr>
              <a:t>开局黑白棋子彼此相间，</a:t>
            </a:r>
            <a:endParaRPr lang="en-US" altLang="zh-CN" dirty="0">
              <a:cs typeface="Times New Roman" panose="02020603050405020304" pitchFamily="18" charset="0"/>
            </a:endParaRPr>
          </a:p>
          <a:p>
            <a:pPr lvl="1"/>
            <a:r>
              <a:rPr lang="zh-CN" altLang="en-US" dirty="0">
                <a:cs typeface="Times New Roman" panose="02020603050405020304" pitchFamily="18" charset="0"/>
              </a:rPr>
              <a:t>黑子位于</a:t>
            </a:r>
            <a:r>
              <a:rPr lang="en-US" altLang="zh-CN" dirty="0">
                <a:cs typeface="Times New Roman" panose="02020603050405020304" pitchFamily="18" charset="0"/>
              </a:rPr>
              <a:t>(3,3), (4,4)</a:t>
            </a:r>
          </a:p>
          <a:p>
            <a:pPr lvl="1"/>
            <a:r>
              <a:rPr lang="zh-CN" altLang="en-US" dirty="0">
                <a:cs typeface="Times New Roman" panose="02020603050405020304" pitchFamily="18" charset="0"/>
              </a:rPr>
              <a:t>白子位于</a:t>
            </a:r>
            <a:r>
              <a:rPr lang="en-US" altLang="zh-CN" dirty="0">
                <a:cs typeface="Times New Roman" panose="02020603050405020304" pitchFamily="18" charset="0"/>
              </a:rPr>
              <a:t>(3,4), (4,3) </a:t>
            </a:r>
            <a:endParaRPr lang="zh-CN" altLang="en-US" dirty="0">
              <a:cs typeface="Times New Roman" panose="02020603050405020304" pitchFamily="18" charset="0"/>
            </a:endParaRPr>
          </a:p>
          <a:p>
            <a:endParaRPr lang="zh-CN" altLang="en-US" dirty="0"/>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361" y="1865446"/>
            <a:ext cx="3768989" cy="3778250"/>
          </a:xfrm>
          <a:prstGeom prst="rect">
            <a:avLst/>
          </a:prstGeom>
        </p:spPr>
      </p:pic>
    </p:spTree>
    <p:extLst>
      <p:ext uri="{BB962C8B-B14F-4D97-AF65-F5344CB8AC3E}">
        <p14:creationId xmlns:p14="http://schemas.microsoft.com/office/powerpoint/2010/main" val="3244331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smtClean="0"/>
              <a:t>关于比赛</a:t>
            </a:r>
            <a:endParaRPr altLang="en-US" sz="3200" dirty="0" smtClean="0"/>
          </a:p>
        </p:txBody>
      </p:sp>
      <p:sp>
        <p:nvSpPr>
          <p:cNvPr id="4" name="文本框 3"/>
          <p:cNvSpPr txBox="1"/>
          <p:nvPr/>
        </p:nvSpPr>
        <p:spPr>
          <a:xfrm>
            <a:off x="547692" y="1588067"/>
            <a:ext cx="8158410" cy="4524315"/>
          </a:xfrm>
          <a:prstGeom prst="rect">
            <a:avLst/>
          </a:prstGeom>
          <a:noFill/>
        </p:spPr>
        <p:txBody>
          <a:bodyPr wrap="square" rtlCol="0">
            <a:spAutoFit/>
          </a:bodyPr>
          <a:lstStyle/>
          <a:p>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en-US" sz="2000" dirty="0" smtClean="0">
                <a:latin typeface="微软雅黑" pitchFamily="34" charset="-122"/>
                <a:ea typeface="微软雅黑" pitchFamily="34" charset="-122"/>
              </a:rPr>
              <a:t>第一周周五（</a:t>
            </a:r>
            <a:r>
              <a:rPr lang="en-US" altLang="zh-CN" sz="2000" dirty="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月</a:t>
            </a:r>
            <a:r>
              <a:rPr lang="en-US" altLang="zh-CN" sz="2000" dirty="0" smtClean="0">
                <a:latin typeface="微软雅黑" pitchFamily="34" charset="-122"/>
                <a:ea typeface="微软雅黑" pitchFamily="34" charset="-122"/>
              </a:rPr>
              <a:t>18</a:t>
            </a:r>
            <a:r>
              <a:rPr lang="zh-CN" altLang="en-US" sz="2000" dirty="0" smtClean="0">
                <a:latin typeface="微软雅黑" pitchFamily="34" charset="-122"/>
                <a:ea typeface="微软雅黑" pitchFamily="34" charset="-122"/>
              </a:rPr>
              <a:t>日</a:t>
            </a:r>
            <a:r>
              <a:rPr lang="zh-CN" altLang="en-US" sz="2000" dirty="0">
                <a:latin typeface="微软雅黑" pitchFamily="34" charset="-122"/>
                <a:ea typeface="微软雅黑" pitchFamily="34" charset="-122"/>
              </a:rPr>
              <a:t>）举行一个</a:t>
            </a:r>
            <a:r>
              <a:rPr lang="zh-CN" altLang="en-US" sz="2000" dirty="0">
                <a:solidFill>
                  <a:srgbClr val="FF0000"/>
                </a:solidFill>
                <a:latin typeface="微软雅黑" pitchFamily="34" charset="-122"/>
                <a:ea typeface="微软雅黑" pitchFamily="34" charset="-122"/>
              </a:rPr>
              <a:t>模拟赛</a:t>
            </a:r>
            <a:r>
              <a:rPr lang="zh-CN" altLang="en-US" sz="2000" dirty="0">
                <a:latin typeface="微软雅黑" pitchFamily="34" charset="-122"/>
                <a:ea typeface="微软雅黑" pitchFamily="34" charset="-122"/>
              </a:rPr>
              <a:t>，以测试系统，不计分数。</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采取自愿报名方式，计划人数</a:t>
            </a:r>
            <a:r>
              <a:rPr lang="en-US" altLang="zh-CN" sz="2000" dirty="0">
                <a:latin typeface="微软雅黑" pitchFamily="34" charset="-122"/>
                <a:ea typeface="微软雅黑" pitchFamily="34" charset="-122"/>
              </a:rPr>
              <a:t>30-40</a:t>
            </a:r>
            <a:r>
              <a:rPr lang="zh-CN" altLang="en-US" sz="2000" dirty="0">
                <a:latin typeface="微软雅黑" pitchFamily="34" charset="-122"/>
                <a:ea typeface="微软雅黑" pitchFamily="34" charset="-122"/>
              </a:rPr>
              <a:t>人。</a:t>
            </a:r>
            <a:r>
              <a:rPr lang="zh-CN" altLang="en-US" sz="2000" dirty="0" smtClean="0">
                <a:latin typeface="微软雅黑" pitchFamily="34" charset="-122"/>
                <a:ea typeface="微软雅黑" pitchFamily="34" charset="-122"/>
              </a:rPr>
              <a:t>大家可以踊跃</a:t>
            </a:r>
            <a:r>
              <a:rPr lang="zh-CN" altLang="en-US" sz="2000" dirty="0">
                <a:latin typeface="微软雅黑" pitchFamily="34" charset="-122"/>
                <a:ea typeface="微软雅黑" pitchFamily="34" charset="-122"/>
              </a:rPr>
              <a:t>报名。</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    </a:t>
            </a:r>
            <a:endParaRPr lang="en-US" altLang="zh-CN" sz="2000" dirty="0">
              <a:latin typeface="微软雅黑" pitchFamily="34" charset="-122"/>
              <a:ea typeface="微软雅黑" pitchFamily="34" charset="-122"/>
            </a:endParaRPr>
          </a:p>
          <a:p>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报名方式： </a:t>
            </a:r>
            <a:r>
              <a:rPr lang="zh-CN" altLang="en-US" sz="2000" dirty="0">
                <a:solidFill>
                  <a:srgbClr val="FF0000"/>
                </a:solidFill>
                <a:latin typeface="微软雅黑" pitchFamily="34" charset="-122"/>
                <a:ea typeface="微软雅黑" pitchFamily="34" charset="-122"/>
              </a:rPr>
              <a:t>找助教</a:t>
            </a:r>
            <a:endParaRPr lang="en-US" altLang="zh-CN" sz="2000" dirty="0">
              <a:solidFill>
                <a:srgbClr val="FF0000"/>
              </a:solidFill>
              <a:latin typeface="微软雅黑" pitchFamily="34" charset="-122"/>
              <a:ea typeface="微软雅黑" pitchFamily="34" charset="-122"/>
            </a:endParaRPr>
          </a:p>
          <a:p>
            <a:r>
              <a:rPr lang="en-US" altLang="zh-CN" sz="2000" dirty="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提供</a:t>
            </a:r>
            <a:r>
              <a:rPr lang="zh-CN" altLang="en-US" sz="2000" dirty="0" smtClean="0">
                <a:solidFill>
                  <a:srgbClr val="FF0000"/>
                </a:solidFill>
                <a:latin typeface="微软雅黑" pitchFamily="34" charset="-122"/>
                <a:ea typeface="微软雅黑" pitchFamily="34" charset="-122"/>
              </a:rPr>
              <a:t>学号信息</a:t>
            </a:r>
            <a:r>
              <a:rPr lang="zh-CN" altLang="en-US" sz="2000" dirty="0" smtClean="0">
                <a:latin typeface="微软雅黑" pitchFamily="34" charset="-122"/>
                <a:ea typeface="微软雅黑" pitchFamily="34" charset="-122"/>
              </a:rPr>
              <a:t>以便分配账号</a:t>
            </a: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r>
              <a:rPr lang="zh-CN" altLang="en-US" sz="2000" dirty="0" smtClean="0">
                <a:latin typeface="微软雅黑" pitchFamily="34" charset="-122"/>
                <a:ea typeface="微软雅黑" pitchFamily="34" charset="-122"/>
              </a:rPr>
              <a:t>第三周周五（</a:t>
            </a:r>
            <a:r>
              <a:rPr lang="en-US" altLang="zh-CN" sz="2000" dirty="0" smtClean="0">
                <a:latin typeface="微软雅黑" pitchFamily="34" charset="-122"/>
                <a:ea typeface="微软雅黑" pitchFamily="34" charset="-122"/>
              </a:rPr>
              <a:t>6</a:t>
            </a:r>
            <a:r>
              <a:rPr lang="zh-CN" altLang="en-US" sz="2000" dirty="0" smtClean="0">
                <a:latin typeface="微软雅黑" pitchFamily="34" charset="-122"/>
                <a:ea typeface="微软雅黑" pitchFamily="34" charset="-122"/>
              </a:rPr>
              <a:t>月</a:t>
            </a:r>
            <a:r>
              <a:rPr lang="en-US" altLang="zh-CN" sz="2000" dirty="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日）号前，各个组须决出前</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名，进入周五的</a:t>
            </a:r>
            <a:r>
              <a:rPr lang="zh-CN" altLang="en-US" sz="2000" dirty="0" smtClean="0">
                <a:solidFill>
                  <a:srgbClr val="FF0000"/>
                </a:solidFill>
                <a:latin typeface="微软雅黑" pitchFamily="34" charset="-122"/>
                <a:ea typeface="微软雅黑" pitchFamily="34" charset="-122"/>
              </a:rPr>
              <a:t>决赛</a:t>
            </a:r>
            <a:r>
              <a:rPr lang="zh-CN" altLang="en-US" sz="2000" dirty="0" smtClean="0">
                <a:latin typeface="微软雅黑" pitchFamily="34" charset="-122"/>
                <a:ea typeface="微软雅黑" pitchFamily="34" charset="-122"/>
              </a:rPr>
              <a:t>。进入决赛的同学在周五的总验收上进行决赛，争夺</a:t>
            </a:r>
            <a:r>
              <a:rPr lang="zh-CN" altLang="en-US" sz="2800"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总冠军</a:t>
            </a:r>
            <a:r>
              <a:rPr lang="zh-CN" altLang="en-US"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smtClean="0">
              <a:latin typeface="微软雅黑" pitchFamily="34" charset="-122"/>
              <a:ea typeface="微软雅黑" pitchFamily="34" charset="-122"/>
            </a:endParaRPr>
          </a:p>
          <a:p>
            <a:endParaRPr lang="en-US" altLang="zh-CN" sz="2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61393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latin typeface="Microsoft YaHei" charset="0"/>
                <a:ea typeface="Microsoft YaHei" charset="0"/>
                <a:cs typeface="Microsoft YaHei" charset="0"/>
              </a:rPr>
              <a:t>实验周期</a:t>
            </a:r>
            <a:endParaRPr lang="zh-CN" altLang="en-US" sz="3200" dirty="0">
              <a:latin typeface="Microsoft YaHei" charset="0"/>
              <a:ea typeface="Microsoft YaHei" charset="0"/>
              <a:cs typeface="Microsoft YaHei" charset="0"/>
            </a:endParaRPr>
          </a:p>
        </p:txBody>
      </p:sp>
      <p:sp>
        <p:nvSpPr>
          <p:cNvPr id="3" name="内容占位符 2"/>
          <p:cNvSpPr>
            <a:spLocks noGrp="1"/>
          </p:cNvSpPr>
          <p:nvPr>
            <p:ph idx="1"/>
          </p:nvPr>
        </p:nvSpPr>
        <p:spPr>
          <a:xfrm>
            <a:off x="628652" y="1685581"/>
            <a:ext cx="8074673" cy="4491382"/>
          </a:xfrm>
        </p:spPr>
        <p:txBody>
          <a:bodyPr>
            <a:normAutofit fontScale="85000" lnSpcReduction="10000"/>
          </a:bodyPr>
          <a:lstStyle/>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0</a:t>
            </a:r>
            <a:r>
              <a:rPr lang="zh-CN" altLang="en-US" sz="2400" dirty="0" smtClean="0">
                <a:solidFill>
                  <a:schemeClr val="tx1"/>
                </a:solidFill>
                <a:latin typeface="Microsoft YaHei" charset="0"/>
                <a:ea typeface="Microsoft YaHei" charset="0"/>
                <a:cs typeface="Microsoft YaHei" charset="0"/>
              </a:rPr>
              <a:t>周</a:t>
            </a:r>
            <a:endParaRPr lang="en-US" altLang="zh-CN" sz="2400" dirty="0" smtClean="0">
              <a:solidFill>
                <a:schemeClr val="tx1"/>
              </a:solidFill>
              <a:latin typeface="Microsoft YaHei" charset="0"/>
              <a:ea typeface="Microsoft YaHei" charset="0"/>
              <a:cs typeface="Microsoft YaHei" charset="0"/>
            </a:endParaRPr>
          </a:p>
          <a:p>
            <a:pPr marL="857250" lvl="1" indent="-342900" defTabSz="914400">
              <a:lnSpc>
                <a:spcPct val="100000"/>
              </a:lnSpc>
              <a:spcBef>
                <a:spcPts val="0"/>
              </a:spcBef>
              <a:spcAft>
                <a:spcPts val="0"/>
              </a:spcAft>
            </a:pPr>
            <a:r>
              <a:rPr lang="zh-CN" altLang="en-US" sz="2000" dirty="0" smtClean="0">
                <a:solidFill>
                  <a:schemeClr val="tx1"/>
                </a:solidFill>
                <a:latin typeface="Microsoft YaHei" charset="0"/>
                <a:ea typeface="Microsoft YaHei" charset="0"/>
                <a:cs typeface="Microsoft YaHei" charset="0"/>
              </a:rPr>
              <a:t>布置题目</a:t>
            </a:r>
            <a:endParaRPr lang="en-US" altLang="zh-CN" sz="2000" dirty="0">
              <a:solidFill>
                <a:schemeClr val="tx1"/>
              </a:solidFill>
              <a:latin typeface="Microsoft YaHei" charset="0"/>
              <a:ea typeface="Microsoft YaHei" charset="0"/>
              <a:cs typeface="Microsoft YaHei" charset="0"/>
            </a:endParaRPr>
          </a:p>
          <a:p>
            <a:pPr marL="342900"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1</a:t>
            </a:r>
            <a:r>
              <a:rPr lang="zh-CN" altLang="en-US" sz="2400" dirty="0" smtClean="0">
                <a:solidFill>
                  <a:schemeClr val="tx1"/>
                </a:solidFill>
                <a:latin typeface="Microsoft YaHei" charset="0"/>
                <a:ea typeface="Microsoft YaHei" charset="0"/>
                <a:cs typeface="Microsoft YaHei" charset="0"/>
              </a:rPr>
              <a:t>周</a:t>
            </a:r>
            <a:endParaRPr lang="en-US" altLang="zh-CN" sz="2400" dirty="0" smtClean="0">
              <a:solidFill>
                <a:schemeClr val="tx1"/>
              </a:solidFill>
              <a:latin typeface="Microsoft YaHei" charset="0"/>
              <a:ea typeface="Microsoft YaHei" charset="0"/>
              <a:cs typeface="Microsoft YaHei" charset="0"/>
            </a:endParaRPr>
          </a:p>
          <a:p>
            <a:pPr marL="857250" lvl="1" indent="-342900" defTabSz="914400">
              <a:lnSpc>
                <a:spcPct val="100000"/>
              </a:lnSpc>
              <a:spcBef>
                <a:spcPts val="0"/>
              </a:spcBef>
              <a:spcAft>
                <a:spcPts val="0"/>
              </a:spcAft>
            </a:pPr>
            <a:r>
              <a:rPr lang="zh-CN" altLang="en-US" sz="2000" dirty="0">
                <a:solidFill>
                  <a:schemeClr val="tx1"/>
                </a:solidFill>
                <a:latin typeface="Microsoft YaHei" charset="0"/>
                <a:ea typeface="Microsoft YaHei" charset="0"/>
                <a:cs typeface="Microsoft YaHei" charset="0"/>
              </a:rPr>
              <a:t>提交</a:t>
            </a:r>
            <a:r>
              <a:rPr lang="zh-CN" altLang="en-US" sz="2000" dirty="0" smtClean="0">
                <a:solidFill>
                  <a:schemeClr val="tx1"/>
                </a:solidFill>
                <a:latin typeface="Microsoft YaHei" charset="0"/>
                <a:ea typeface="Microsoft YaHei" charset="0"/>
                <a:cs typeface="Microsoft YaHei" charset="0"/>
              </a:rPr>
              <a:t>设计</a:t>
            </a:r>
            <a:r>
              <a:rPr lang="en-US" altLang="zh-CN" sz="2000" dirty="0" smtClean="0">
                <a:solidFill>
                  <a:schemeClr val="tx1"/>
                </a:solidFill>
                <a:latin typeface="Microsoft YaHei" charset="0"/>
                <a:ea typeface="Microsoft YaHei" charset="0"/>
                <a:cs typeface="Microsoft YaHei" charset="0"/>
              </a:rPr>
              <a:t>PowerPoint</a:t>
            </a:r>
            <a:r>
              <a:rPr lang="zh-CN" altLang="en-US" sz="2000" dirty="0" smtClean="0">
                <a:solidFill>
                  <a:schemeClr val="tx1"/>
                </a:solidFill>
                <a:latin typeface="Microsoft YaHei" charset="0"/>
                <a:ea typeface="Microsoft YaHei" charset="0"/>
                <a:cs typeface="Microsoft YaHei" charset="0"/>
              </a:rPr>
              <a:t>，算法思路</a:t>
            </a:r>
            <a:r>
              <a:rPr lang="zh-CN" altLang="en-US" sz="2000" dirty="0">
                <a:solidFill>
                  <a:schemeClr val="tx1"/>
                </a:solidFill>
                <a:latin typeface="Microsoft YaHei" charset="0"/>
                <a:ea typeface="Microsoft YaHei" charset="0"/>
                <a:cs typeface="Microsoft YaHei" charset="0"/>
              </a:rPr>
              <a:t>，</a:t>
            </a:r>
            <a:r>
              <a:rPr lang="zh-CN" altLang="en-US" sz="2000" dirty="0" smtClean="0">
                <a:solidFill>
                  <a:schemeClr val="tx1"/>
                </a:solidFill>
                <a:latin typeface="Microsoft YaHei" charset="0"/>
                <a:ea typeface="Microsoft YaHei" charset="0"/>
                <a:cs typeface="Microsoft YaHei" charset="0"/>
              </a:rPr>
              <a:t>核心函数划分，及预期效果</a:t>
            </a:r>
            <a:endParaRPr lang="en-US" altLang="zh-CN" sz="2000" dirty="0">
              <a:solidFill>
                <a:schemeClr val="tx1"/>
              </a:solidFill>
              <a:latin typeface="Microsoft YaHei" charset="0"/>
              <a:ea typeface="Microsoft YaHei" charset="0"/>
              <a:cs typeface="Microsoft YaHei" charset="0"/>
            </a:endParaRPr>
          </a:p>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2</a:t>
            </a:r>
            <a:r>
              <a:rPr lang="zh-CN" altLang="en-US" sz="2400" dirty="0" smtClean="0">
                <a:solidFill>
                  <a:schemeClr val="tx1"/>
                </a:solidFill>
                <a:latin typeface="Microsoft YaHei" charset="0"/>
                <a:ea typeface="Microsoft YaHei" charset="0"/>
                <a:cs typeface="Microsoft YaHei" charset="0"/>
              </a:rPr>
              <a:t>周</a:t>
            </a:r>
            <a:endParaRPr lang="en-US" altLang="zh-CN" sz="2400" dirty="0">
              <a:solidFill>
                <a:schemeClr val="tx1"/>
              </a:solidFill>
              <a:latin typeface="Microsoft YaHei" charset="0"/>
              <a:ea typeface="Microsoft YaHei" charset="0"/>
              <a:cs typeface="Microsoft YaHei" charset="0"/>
            </a:endParaRPr>
          </a:p>
          <a:p>
            <a:pPr marL="857250" lvl="1" indent="-342900" defTabSz="914400">
              <a:lnSpc>
                <a:spcPct val="100000"/>
              </a:lnSpc>
              <a:spcBef>
                <a:spcPts val="0"/>
              </a:spcBef>
              <a:spcAft>
                <a:spcPts val="0"/>
              </a:spcAft>
            </a:pPr>
            <a:r>
              <a:rPr lang="zh-CN" altLang="en-US" sz="2000" dirty="0" smtClean="0">
                <a:solidFill>
                  <a:schemeClr val="tx1"/>
                </a:solidFill>
                <a:latin typeface="Microsoft YaHei" charset="0"/>
                <a:ea typeface="Microsoft YaHei" charset="0"/>
                <a:cs typeface="Microsoft YaHei" charset="0"/>
              </a:rPr>
              <a:t>代码完成基本功能，可编译单独运行，起码可用服务器测试模式无错走完一轮（二回合）棋局</a:t>
            </a:r>
            <a:r>
              <a:rPr lang="zh-CN" altLang="en-US" sz="2000" dirty="0" smtClean="0">
                <a:solidFill>
                  <a:schemeClr val="tx1"/>
                </a:solidFill>
                <a:latin typeface="Microsoft YaHei" charset="0"/>
                <a:ea typeface="Microsoft YaHei" charset="0"/>
                <a:cs typeface="Microsoft YaHei" charset="0"/>
              </a:rPr>
              <a:t>。完成</a:t>
            </a:r>
            <a:r>
              <a:rPr lang="en-US" altLang="zh-CN" sz="2000" dirty="0" err="1" smtClean="0">
                <a:solidFill>
                  <a:schemeClr val="tx1"/>
                </a:solidFill>
                <a:latin typeface="Microsoft YaHei" charset="0"/>
                <a:ea typeface="Microsoft YaHei" charset="0"/>
                <a:cs typeface="Microsoft YaHei" charset="0"/>
              </a:rPr>
              <a:t>saveChessBoard</a:t>
            </a:r>
            <a:r>
              <a:rPr lang="zh-CN" altLang="en-US" sz="2000" dirty="0" smtClean="0">
                <a:solidFill>
                  <a:schemeClr val="tx1"/>
                </a:solidFill>
                <a:latin typeface="Microsoft YaHei" charset="0"/>
                <a:ea typeface="Microsoft YaHei" charset="0"/>
                <a:cs typeface="Microsoft YaHei" charset="0"/>
              </a:rPr>
              <a:t>，能够本地记录棋局。（无论用什么方式，能够明了的展现出来即可，比如存在文件中）</a:t>
            </a:r>
            <a:endParaRPr lang="en-US" altLang="zh-CN" sz="2000" dirty="0" smtClean="0">
              <a:solidFill>
                <a:schemeClr val="tx1"/>
              </a:solidFill>
              <a:latin typeface="Microsoft YaHei" charset="0"/>
              <a:ea typeface="Microsoft YaHei" charset="0"/>
              <a:cs typeface="Microsoft YaHei" charset="0"/>
            </a:endParaRPr>
          </a:p>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第</a:t>
            </a:r>
            <a:r>
              <a:rPr lang="en-US" altLang="zh-CN" sz="2400" dirty="0" smtClean="0">
                <a:solidFill>
                  <a:schemeClr val="tx1"/>
                </a:solidFill>
                <a:latin typeface="Microsoft YaHei" charset="0"/>
                <a:ea typeface="Microsoft YaHei" charset="0"/>
                <a:cs typeface="Microsoft YaHei" charset="0"/>
              </a:rPr>
              <a:t>3</a:t>
            </a:r>
            <a:r>
              <a:rPr lang="zh-CN" altLang="en-US" sz="2400" dirty="0" smtClean="0">
                <a:solidFill>
                  <a:schemeClr val="tx1"/>
                </a:solidFill>
                <a:latin typeface="Microsoft YaHei" charset="0"/>
                <a:ea typeface="Microsoft YaHei" charset="0"/>
                <a:cs typeface="Microsoft YaHei" charset="0"/>
              </a:rPr>
              <a:t>周</a:t>
            </a:r>
            <a:endParaRPr lang="en-US" altLang="zh-CN" sz="2400" dirty="0">
              <a:solidFill>
                <a:schemeClr val="tx1"/>
              </a:solidFill>
              <a:latin typeface="Microsoft YaHei" charset="0"/>
              <a:ea typeface="Microsoft YaHei" charset="0"/>
              <a:cs typeface="Microsoft YaHei" charset="0"/>
            </a:endParaRPr>
          </a:p>
          <a:p>
            <a:pPr marL="857250" lvl="1" indent="-342900" defTabSz="914400">
              <a:lnSpc>
                <a:spcPct val="100000"/>
              </a:lnSpc>
              <a:spcBef>
                <a:spcPts val="0"/>
              </a:spcBef>
              <a:spcAft>
                <a:spcPts val="0"/>
              </a:spcAft>
            </a:pPr>
            <a:r>
              <a:rPr lang="zh-CN" altLang="en-US" sz="2000" dirty="0">
                <a:solidFill>
                  <a:schemeClr val="tx1"/>
                </a:solidFill>
                <a:latin typeface="Microsoft YaHei" charset="0"/>
                <a:ea typeface="Microsoft YaHei" charset="0"/>
                <a:cs typeface="Microsoft YaHei" charset="0"/>
              </a:rPr>
              <a:t>代码完整提交</a:t>
            </a:r>
            <a:r>
              <a:rPr lang="zh-CN" altLang="en-US" sz="2000" dirty="0" smtClean="0">
                <a:solidFill>
                  <a:schemeClr val="tx1"/>
                </a:solidFill>
                <a:latin typeface="Microsoft YaHei" charset="0"/>
                <a:ea typeface="Microsoft YaHei" charset="0"/>
                <a:cs typeface="Microsoft YaHei" charset="0"/>
              </a:rPr>
              <a:t>。在此周课前各小组预赛决出前</a:t>
            </a:r>
            <a:r>
              <a:rPr lang="en-US" altLang="zh-CN" sz="2000" dirty="0" smtClean="0">
                <a:solidFill>
                  <a:schemeClr val="tx1"/>
                </a:solidFill>
                <a:latin typeface="Microsoft YaHei" charset="0"/>
                <a:ea typeface="Microsoft YaHei" charset="0"/>
                <a:cs typeface="Microsoft YaHei" charset="0"/>
              </a:rPr>
              <a:t>5</a:t>
            </a:r>
            <a:r>
              <a:rPr lang="zh-CN" altLang="en-US" sz="2000" dirty="0" smtClean="0">
                <a:solidFill>
                  <a:schemeClr val="tx1"/>
                </a:solidFill>
                <a:latin typeface="Microsoft YaHei" charset="0"/>
                <a:ea typeface="Microsoft YaHei" charset="0"/>
                <a:cs typeface="Microsoft YaHei" charset="0"/>
              </a:rPr>
              <a:t>名，在课上各组出线同学进行决赛。并用</a:t>
            </a:r>
            <a:r>
              <a:rPr lang="en-US" altLang="zh-CN" sz="2000" dirty="0">
                <a:solidFill>
                  <a:schemeClr val="tx1"/>
                </a:solidFill>
                <a:latin typeface="Microsoft YaHei" charset="0"/>
                <a:ea typeface="Microsoft YaHei" charset="0"/>
                <a:cs typeface="Microsoft YaHei" charset="0"/>
              </a:rPr>
              <a:t>PowerPoint</a:t>
            </a:r>
            <a:r>
              <a:rPr lang="zh-CN" altLang="en-US" sz="2000" dirty="0">
                <a:solidFill>
                  <a:schemeClr val="tx1"/>
                </a:solidFill>
                <a:latin typeface="Microsoft YaHei" charset="0"/>
                <a:ea typeface="Microsoft YaHei" charset="0"/>
                <a:cs typeface="Microsoft YaHei" charset="0"/>
              </a:rPr>
              <a:t>给出用户</a:t>
            </a:r>
            <a:r>
              <a:rPr lang="zh-CN" altLang="en-US" sz="2000" dirty="0" smtClean="0">
                <a:solidFill>
                  <a:schemeClr val="tx1"/>
                </a:solidFill>
                <a:latin typeface="Microsoft YaHei" charset="0"/>
                <a:ea typeface="Microsoft YaHei" charset="0"/>
                <a:cs typeface="Microsoft YaHei" charset="0"/>
              </a:rPr>
              <a:t>手册，助教会基于手册上功能进行</a:t>
            </a:r>
            <a:r>
              <a:rPr lang="zh-CN" altLang="en-US" sz="2000" dirty="0" smtClean="0">
                <a:solidFill>
                  <a:schemeClr val="tx1"/>
                </a:solidFill>
                <a:latin typeface="Microsoft YaHei" charset="0"/>
                <a:ea typeface="Microsoft YaHei" charset="0"/>
                <a:cs typeface="Microsoft YaHei" charset="0"/>
              </a:rPr>
              <a:t>检查</a:t>
            </a:r>
            <a:endParaRPr lang="en-US" altLang="zh-CN" sz="2000" dirty="0" smtClean="0">
              <a:solidFill>
                <a:schemeClr val="tx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165271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latin typeface="微软雅黑" panose="020B0503020204020204" pitchFamily="34" charset="-122"/>
                <a:ea typeface="微软雅黑" panose="020B0503020204020204" pitchFamily="34" charset="-122"/>
              </a:rPr>
              <a:t>实验提交与检查</a:t>
            </a:r>
            <a:endParaRPr lang="zh-CN" altLang="en-US" sz="32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28652" y="1685581"/>
            <a:ext cx="8074673" cy="4491382"/>
          </a:xfrm>
        </p:spPr>
        <p:txBody>
          <a:bodyPr>
            <a:normAutofit/>
          </a:bodyPr>
          <a:lstStyle/>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每周五上午</a:t>
            </a:r>
            <a:r>
              <a:rPr lang="en-US" altLang="zh-CN" sz="2400" dirty="0" smtClean="0">
                <a:solidFill>
                  <a:schemeClr val="tx1"/>
                </a:solidFill>
                <a:latin typeface="Microsoft YaHei" charset="0"/>
                <a:ea typeface="Microsoft YaHei" charset="0"/>
                <a:cs typeface="Microsoft YaHei" charset="0"/>
              </a:rPr>
              <a:t>12</a:t>
            </a:r>
            <a:r>
              <a:rPr lang="zh-CN" altLang="en-US" sz="2400" dirty="0" smtClean="0">
                <a:solidFill>
                  <a:schemeClr val="tx1"/>
                </a:solidFill>
                <a:latin typeface="Microsoft YaHei" charset="0"/>
                <a:ea typeface="Microsoft YaHei" charset="0"/>
                <a:cs typeface="Microsoft YaHei" charset="0"/>
              </a:rPr>
              <a:t>点为最终时间点，之后系统关闭</a:t>
            </a:r>
            <a:r>
              <a:rPr lang="zh-CN" altLang="en-US" sz="2400" dirty="0">
                <a:solidFill>
                  <a:schemeClr val="tx1"/>
                </a:solidFill>
                <a:latin typeface="Microsoft YaHei" charset="0"/>
                <a:ea typeface="Microsoft YaHei" charset="0"/>
                <a:cs typeface="Microsoft YaHei" charset="0"/>
              </a:rPr>
              <a:t>。提交后无法</a:t>
            </a:r>
            <a:r>
              <a:rPr lang="zh-CN" altLang="en-US" sz="2400" dirty="0" smtClean="0">
                <a:solidFill>
                  <a:schemeClr val="tx1"/>
                </a:solidFill>
                <a:latin typeface="Microsoft YaHei" charset="0"/>
                <a:ea typeface="Microsoft YaHei" charset="0"/>
                <a:cs typeface="Microsoft YaHei" charset="0"/>
              </a:rPr>
              <a:t>修改。</a:t>
            </a:r>
            <a:endParaRPr lang="en-US" altLang="zh-CN" sz="2400" dirty="0">
              <a:solidFill>
                <a:schemeClr val="tx1"/>
              </a:solidFill>
              <a:latin typeface="Microsoft YaHei" charset="0"/>
              <a:ea typeface="Microsoft YaHei" charset="0"/>
              <a:cs typeface="Microsoft YaHei" charset="0"/>
            </a:endParaRPr>
          </a:p>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每个</a:t>
            </a:r>
            <a:r>
              <a:rPr lang="zh-CN" altLang="en-US" sz="2400" dirty="0">
                <a:solidFill>
                  <a:schemeClr val="tx1"/>
                </a:solidFill>
                <a:latin typeface="Microsoft YaHei" charset="0"/>
                <a:ea typeface="Microsoft YaHei" charset="0"/>
                <a:cs typeface="Microsoft YaHei" charset="0"/>
              </a:rPr>
              <a:t>周期第一周第二周，每次随机</a:t>
            </a:r>
            <a:r>
              <a:rPr lang="zh-CN" altLang="en-US" sz="2400" dirty="0" smtClean="0">
                <a:solidFill>
                  <a:schemeClr val="tx1"/>
                </a:solidFill>
                <a:latin typeface="Microsoft YaHei" charset="0"/>
                <a:ea typeface="Microsoft YaHei" charset="0"/>
                <a:cs typeface="Microsoft YaHei" charset="0"/>
              </a:rPr>
              <a:t>抽取</a:t>
            </a:r>
            <a:r>
              <a:rPr lang="zh-CN" altLang="en-US" sz="2400" dirty="0">
                <a:solidFill>
                  <a:schemeClr val="tx1"/>
                </a:solidFill>
                <a:latin typeface="Microsoft YaHei" charset="0"/>
                <a:ea typeface="Microsoft YaHei" charset="0"/>
                <a:cs typeface="Microsoft YaHei" charset="0"/>
              </a:rPr>
              <a:t>同学</a:t>
            </a:r>
            <a:r>
              <a:rPr lang="zh-CN" altLang="en-US" sz="2400" dirty="0" smtClean="0">
                <a:solidFill>
                  <a:schemeClr val="tx1"/>
                </a:solidFill>
                <a:latin typeface="Microsoft YaHei" charset="0"/>
                <a:ea typeface="Microsoft YaHei" charset="0"/>
                <a:cs typeface="Microsoft YaHei" charset="0"/>
              </a:rPr>
              <a:t>，</a:t>
            </a:r>
            <a:r>
              <a:rPr lang="zh-CN" altLang="en-US" sz="2400" dirty="0">
                <a:solidFill>
                  <a:schemeClr val="tx1"/>
                </a:solidFill>
                <a:latin typeface="Microsoft YaHei" charset="0"/>
                <a:ea typeface="Microsoft YaHei" charset="0"/>
                <a:cs typeface="Microsoft YaHei" charset="0"/>
              </a:rPr>
              <a:t>在主屏幕检查</a:t>
            </a:r>
            <a:endParaRPr lang="en-US" altLang="zh-CN" sz="2400" dirty="0">
              <a:solidFill>
                <a:schemeClr val="tx1"/>
              </a:solidFill>
              <a:latin typeface="Microsoft YaHei" charset="0"/>
              <a:ea typeface="Microsoft YaHei" charset="0"/>
              <a:cs typeface="Microsoft YaHei" charset="0"/>
            </a:endParaRPr>
          </a:p>
          <a:p>
            <a:pPr marL="342900" lvl="1" indent="-342900" defTabSz="914400">
              <a:buFont typeface="Wingdings" panose="05000000000000000000" pitchFamily="2" charset="2"/>
              <a:buChar char="l"/>
            </a:pPr>
            <a:r>
              <a:rPr lang="zh-CN" altLang="en-US" sz="2400" dirty="0">
                <a:solidFill>
                  <a:schemeClr val="tx1"/>
                </a:solidFill>
                <a:latin typeface="Microsoft YaHei" charset="0"/>
                <a:ea typeface="Microsoft YaHei" charset="0"/>
                <a:cs typeface="Microsoft YaHei" charset="0"/>
              </a:rPr>
              <a:t>查重认定抄袭者，该实验整体不</a:t>
            </a:r>
            <a:r>
              <a:rPr lang="zh-CN" altLang="en-US" sz="2400" dirty="0" smtClean="0">
                <a:solidFill>
                  <a:schemeClr val="tx1"/>
                </a:solidFill>
                <a:latin typeface="Microsoft YaHei" charset="0"/>
                <a:ea typeface="Microsoft YaHei" charset="0"/>
                <a:cs typeface="Microsoft YaHei" charset="0"/>
              </a:rPr>
              <a:t>计分</a:t>
            </a:r>
            <a:endParaRPr lang="en-US" altLang="zh-CN" sz="2400" dirty="0" smtClean="0">
              <a:solidFill>
                <a:schemeClr val="tx1"/>
              </a:solidFill>
              <a:latin typeface="Microsoft YaHei" charset="0"/>
              <a:ea typeface="Microsoft YaHei" charset="0"/>
              <a:cs typeface="Microsoft YaHei" charset="0"/>
            </a:endParaRPr>
          </a:p>
          <a:p>
            <a:pPr marL="342900" lvl="1" indent="-342900" defTabSz="914400">
              <a:buFont typeface="Wingdings" panose="05000000000000000000" pitchFamily="2" charset="2"/>
              <a:buChar char="l"/>
            </a:pPr>
            <a:r>
              <a:rPr lang="zh-CN" altLang="en-US" sz="2400" dirty="0" smtClean="0">
                <a:solidFill>
                  <a:schemeClr val="tx1"/>
                </a:solidFill>
                <a:latin typeface="Microsoft YaHei" charset="0"/>
                <a:ea typeface="Microsoft YaHei" charset="0"/>
                <a:cs typeface="Microsoft YaHei" charset="0"/>
              </a:rPr>
              <a:t>每周照例，助教会抽取一个晚上作为答疑时间</a:t>
            </a:r>
            <a:endParaRPr lang="en-US" altLang="zh-CN" sz="2400" dirty="0" smtClean="0">
              <a:solidFill>
                <a:schemeClr val="tx1"/>
              </a:solidFill>
              <a:latin typeface="Microsoft YaHei" charset="0"/>
              <a:ea typeface="Microsoft YaHei" charset="0"/>
              <a:cs typeface="Microsoft YaHei" charset="0"/>
            </a:endParaRPr>
          </a:p>
          <a:p>
            <a:pPr marL="857250" lvl="1" indent="-342900" defTabSz="914400">
              <a:lnSpc>
                <a:spcPct val="100000"/>
              </a:lnSpc>
              <a:spcBef>
                <a:spcPts val="0"/>
              </a:spcBef>
              <a:spcAft>
                <a:spcPts val="0"/>
              </a:spcAft>
            </a:pPr>
            <a:endParaRPr lang="en-US" altLang="zh-CN" sz="1800" dirty="0" smtClean="0">
              <a:solidFill>
                <a:schemeClr val="tx1"/>
              </a:solidFill>
              <a:latin typeface="Adobe 楷体 Std R" pitchFamily="18" charset="-122"/>
              <a:ea typeface="Adobe 楷体 Std R" pitchFamily="18" charset="-122"/>
            </a:endParaRPr>
          </a:p>
        </p:txBody>
      </p:sp>
    </p:spTree>
    <p:extLst>
      <p:ext uri="{BB962C8B-B14F-4D97-AF65-F5344CB8AC3E}">
        <p14:creationId xmlns:p14="http://schemas.microsoft.com/office/powerpoint/2010/main" val="2345405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Thank you!</a:t>
            </a:r>
            <a:endParaRPr lang="zh-CN" altLang="en-US" dirty="0"/>
          </a:p>
        </p:txBody>
      </p:sp>
      <p:sp>
        <p:nvSpPr>
          <p:cNvPr id="5" name="文本占位符 4"/>
          <p:cNvSpPr>
            <a:spLocks noGrp="1"/>
          </p:cNvSpPr>
          <p:nvPr>
            <p:ph type="body" idx="1"/>
          </p:nvPr>
        </p:nvSpPr>
        <p:spPr/>
        <p:txBody>
          <a:bodyPr/>
          <a:lstStyle/>
          <a:p>
            <a:r>
              <a:rPr lang="en-US" altLang="zh-CN" sz="3600" b="1" dirty="0" smtClean="0"/>
              <a:t>Q&amp;A</a:t>
            </a:r>
            <a:endParaRPr lang="zh-CN" altLang="en-US"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下子过程</a:t>
            </a:r>
            <a:r>
              <a:rPr lang="zh-CN" altLang="en-US" dirty="0" smtClean="0">
                <a:latin typeface="宋体" panose="02010600030101010101" pitchFamily="2" charset="-122"/>
                <a:ea typeface="宋体" panose="02010600030101010101" pitchFamily="2" charset="-122"/>
              </a:rPr>
              <a:t>介绍</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23330" y="1278204"/>
            <a:ext cx="8097340" cy="2591640"/>
          </a:xfrm>
        </p:spPr>
        <p:txBody>
          <a:bodyPr>
            <a:normAutofit/>
          </a:bodyPr>
          <a:lstStyle/>
          <a:p>
            <a:r>
              <a:rPr lang="zh-CN" altLang="en-US" sz="2000" dirty="0" smtClean="0">
                <a:cs typeface="Times New Roman" panose="02020603050405020304" pitchFamily="18" charset="0"/>
              </a:rPr>
              <a:t>下棋</a:t>
            </a:r>
            <a:r>
              <a:rPr lang="zh-CN" altLang="en-US" sz="2000" dirty="0">
                <a:cs typeface="Times New Roman" panose="02020603050405020304" pitchFamily="18" charset="0"/>
              </a:rPr>
              <a:t>示例</a:t>
            </a:r>
            <a:r>
              <a:rPr lang="en-US" altLang="zh-CN" sz="2000" dirty="0">
                <a:cs typeface="Times New Roman" panose="02020603050405020304" pitchFamily="18" charset="0"/>
              </a:rPr>
              <a:t>:</a:t>
            </a:r>
          </a:p>
          <a:p>
            <a:pPr marL="800100" lvl="1" indent="-342900">
              <a:buFont typeface="+mj-lt"/>
              <a:buAutoNum type="arabicPeriod"/>
            </a:pPr>
            <a:r>
              <a:rPr lang="zh-CN" altLang="en-US" dirty="0">
                <a:cs typeface="Times New Roman" panose="02020603050405020304" pitchFamily="18" charset="0"/>
              </a:rPr>
              <a:t>左图是黑方下完后的状态。</a:t>
            </a:r>
            <a:endParaRPr lang="en-US" altLang="zh-CN" dirty="0">
              <a:cs typeface="Times New Roman" panose="02020603050405020304" pitchFamily="18" charset="0"/>
            </a:endParaRPr>
          </a:p>
          <a:p>
            <a:pPr marL="800100" lvl="1" indent="-342900">
              <a:buFont typeface="+mj-lt"/>
              <a:buAutoNum type="arabicPeriod"/>
            </a:pPr>
            <a:r>
              <a:rPr lang="zh-CN" altLang="en-US" dirty="0">
                <a:cs typeface="Times New Roman" panose="02020603050405020304" pitchFamily="18" charset="0"/>
              </a:rPr>
              <a:t>白方在右图中下至篮圈指定位置</a:t>
            </a:r>
            <a:r>
              <a:rPr lang="en-US" altLang="zh-CN" dirty="0">
                <a:cs typeface="Times New Roman" panose="02020603050405020304" pitchFamily="18" charset="0"/>
              </a:rPr>
              <a:t>(4,1)</a:t>
            </a:r>
            <a:r>
              <a:rPr lang="zh-CN" altLang="en-US" dirty="0">
                <a:cs typeface="Times New Roman" panose="02020603050405020304" pitchFamily="18" charset="0"/>
              </a:rPr>
              <a:t>。</a:t>
            </a:r>
            <a:endParaRPr lang="en-US" altLang="zh-CN" dirty="0">
              <a:cs typeface="Times New Roman" panose="02020603050405020304" pitchFamily="18" charset="0"/>
            </a:endParaRPr>
          </a:p>
          <a:p>
            <a:pPr marL="800100" lvl="1" indent="-342900">
              <a:buFont typeface="+mj-lt"/>
              <a:buAutoNum type="arabicPeriod"/>
            </a:pPr>
            <a:r>
              <a:rPr lang="zh-CN" altLang="en-US" dirty="0">
                <a:cs typeface="Times New Roman" panose="02020603050405020304" pitchFamily="18" charset="0"/>
              </a:rPr>
              <a:t>因为</a:t>
            </a:r>
            <a:r>
              <a:rPr lang="en-US" altLang="zh-CN" dirty="0">
                <a:cs typeface="Times New Roman" panose="02020603050405020304" pitchFamily="18" charset="0"/>
              </a:rPr>
              <a:t>(4,4) </a:t>
            </a:r>
            <a:r>
              <a:rPr lang="zh-CN" altLang="en-US" dirty="0">
                <a:cs typeface="Times New Roman" panose="02020603050405020304" pitchFamily="18" charset="0"/>
              </a:rPr>
              <a:t>位置也为白棋，而</a:t>
            </a:r>
            <a:r>
              <a:rPr lang="en-US" altLang="zh-CN" dirty="0">
                <a:cs typeface="Times New Roman" panose="02020603050405020304" pitchFamily="18" charset="0"/>
              </a:rPr>
              <a:t>(4,2), (4,3) </a:t>
            </a:r>
            <a:r>
              <a:rPr lang="zh-CN" altLang="en-US" dirty="0">
                <a:cs typeface="Times New Roman" panose="02020603050405020304" pitchFamily="18" charset="0"/>
              </a:rPr>
              <a:t>均为黑子，且连续，所以</a:t>
            </a:r>
            <a:r>
              <a:rPr lang="en-US" altLang="zh-CN" dirty="0">
                <a:cs typeface="Times New Roman" panose="02020603050405020304" pitchFamily="18" charset="0"/>
              </a:rPr>
              <a:t>(4,2), (4,3) </a:t>
            </a:r>
            <a:r>
              <a:rPr lang="zh-CN" altLang="en-US" dirty="0">
                <a:cs typeface="Times New Roman" panose="02020603050405020304" pitchFamily="18" charset="0"/>
              </a:rPr>
              <a:t>被翻转成为白棋。</a:t>
            </a:r>
            <a:endParaRPr lang="en-US" altLang="zh-CN" dirty="0">
              <a:cs typeface="Times New Roman" panose="02020603050405020304" pitchFamily="18" charset="0"/>
            </a:endParaRPr>
          </a:p>
          <a:p>
            <a:endParaRPr lang="zh-CN" altLang="en-US" dirty="0"/>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78" y="3869844"/>
            <a:ext cx="2714051" cy="2707383"/>
          </a:xfrm>
          <a:prstGeom prst="rect">
            <a:avLst/>
          </a:prstGeom>
        </p:spPr>
      </p:pic>
      <p:grpSp>
        <p:nvGrpSpPr>
          <p:cNvPr id="6" name="组合 5"/>
          <p:cNvGrpSpPr>
            <a:grpSpLocks noChangeAspect="1"/>
          </p:cNvGrpSpPr>
          <p:nvPr/>
        </p:nvGrpSpPr>
        <p:grpSpPr>
          <a:xfrm>
            <a:off x="5267475" y="3901149"/>
            <a:ext cx="2631811" cy="2644775"/>
            <a:chOff x="8054887" y="1905000"/>
            <a:chExt cx="3759730" cy="377825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887" y="1905000"/>
              <a:ext cx="3759730" cy="3778250"/>
            </a:xfrm>
            <a:prstGeom prst="rect">
              <a:avLst/>
            </a:prstGeom>
          </p:spPr>
        </p:pic>
        <p:sp>
          <p:nvSpPr>
            <p:cNvPr id="8" name="椭圆 7"/>
            <p:cNvSpPr/>
            <p:nvPr/>
          </p:nvSpPr>
          <p:spPr>
            <a:xfrm>
              <a:off x="9934752" y="4715692"/>
              <a:ext cx="457200" cy="431074"/>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右箭头 8"/>
          <p:cNvSpPr/>
          <p:nvPr/>
        </p:nvSpPr>
        <p:spPr>
          <a:xfrm>
            <a:off x="4387111" y="5006634"/>
            <a:ext cx="759655" cy="464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436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6949" y="1774404"/>
            <a:ext cx="3865160" cy="3855687"/>
          </a:xfrm>
        </p:spPr>
      </p:pic>
      <p:sp>
        <p:nvSpPr>
          <p:cNvPr id="5" name="内容占位符 2"/>
          <p:cNvSpPr txBox="1">
            <a:spLocks/>
          </p:cNvSpPr>
          <p:nvPr/>
        </p:nvSpPr>
        <p:spPr>
          <a:xfrm>
            <a:off x="352697" y="2599508"/>
            <a:ext cx="4532311" cy="2691159"/>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000" dirty="0">
                <a:latin typeface="Microsoft YaHei UI" panose="020B0503020204020204" pitchFamily="34" charset="-122"/>
                <a:ea typeface="Microsoft YaHei UI" panose="020B0503020204020204" pitchFamily="34" charset="-122"/>
                <a:cs typeface="Times New Roman" panose="02020603050405020304" pitchFamily="18" charset="0"/>
              </a:rPr>
              <a:t>当前棋盘已经全部下满，双方均无棋可下，游戏判定结束。</a:t>
            </a:r>
            <a:endParaRPr lang="en-US" altLang="zh-CN" sz="2000" dirty="0">
              <a:latin typeface="Microsoft YaHei UI" panose="020B0503020204020204" pitchFamily="34" charset="-122"/>
              <a:ea typeface="Microsoft YaHei UI" panose="020B0503020204020204" pitchFamily="34" charset="-122"/>
              <a:cs typeface="Times New Roman" panose="02020603050405020304" pitchFamily="18" charset="0"/>
            </a:endParaRPr>
          </a:p>
          <a:p>
            <a:r>
              <a:rPr lang="zh-CN" altLang="en-US" sz="2000" dirty="0" smtClean="0">
                <a:latin typeface="Microsoft YaHei UI" panose="020B0503020204020204" pitchFamily="34" charset="-122"/>
                <a:ea typeface="Microsoft YaHei UI" panose="020B0503020204020204" pitchFamily="34" charset="-122"/>
                <a:cs typeface="Times New Roman" panose="02020603050405020304" pitchFamily="18" charset="0"/>
              </a:rPr>
              <a:t>例如右图，此时</a:t>
            </a:r>
            <a:r>
              <a:rPr lang="zh-CN" altLang="en-US" sz="2000" dirty="0">
                <a:latin typeface="Microsoft YaHei UI" panose="020B0503020204020204" pitchFamily="34" charset="-122"/>
                <a:ea typeface="Microsoft YaHei UI" panose="020B0503020204020204" pitchFamily="34" charset="-122"/>
                <a:cs typeface="Times New Roman" panose="02020603050405020304" pitchFamily="18" charset="0"/>
              </a:rPr>
              <a:t>比较双方棋子剩余数量，白方</a:t>
            </a:r>
            <a:r>
              <a:rPr lang="en-US" altLang="zh-CN" sz="2000" dirty="0">
                <a:latin typeface="Microsoft YaHei UI" panose="020B0503020204020204" pitchFamily="34" charset="-122"/>
                <a:ea typeface="Microsoft YaHei UI" panose="020B0503020204020204" pitchFamily="34" charset="-122"/>
                <a:cs typeface="Times New Roman" panose="02020603050405020304" pitchFamily="18" charset="0"/>
              </a:rPr>
              <a:t>35</a:t>
            </a:r>
            <a:r>
              <a:rPr lang="zh-CN" altLang="en-US" sz="2000" dirty="0">
                <a:latin typeface="Microsoft YaHei UI" panose="020B0503020204020204" pitchFamily="34" charset="-122"/>
                <a:ea typeface="Microsoft YaHei UI" panose="020B0503020204020204" pitchFamily="34" charset="-122"/>
                <a:cs typeface="Times New Roman" panose="02020603050405020304" pitchFamily="18" charset="0"/>
              </a:rPr>
              <a:t>个，黑方</a:t>
            </a:r>
            <a:r>
              <a:rPr lang="en-US" altLang="zh-CN" sz="2000" dirty="0">
                <a:latin typeface="Microsoft YaHei UI" panose="020B0503020204020204" pitchFamily="34" charset="-122"/>
                <a:ea typeface="Microsoft YaHei UI" panose="020B0503020204020204" pitchFamily="34" charset="-122"/>
                <a:cs typeface="Times New Roman" panose="02020603050405020304" pitchFamily="18" charset="0"/>
              </a:rPr>
              <a:t>29</a:t>
            </a:r>
            <a:r>
              <a:rPr lang="zh-CN" altLang="en-US" sz="2000" dirty="0">
                <a:latin typeface="Microsoft YaHei UI" panose="020B0503020204020204" pitchFamily="34" charset="-122"/>
                <a:ea typeface="Microsoft YaHei UI" panose="020B0503020204020204" pitchFamily="34" charset="-122"/>
                <a:cs typeface="Times New Roman" panose="02020603050405020304" pitchFamily="18" charset="0"/>
              </a:rPr>
              <a:t>个。判定白方获胜。</a:t>
            </a:r>
          </a:p>
        </p:txBody>
      </p:sp>
      <p:sp>
        <p:nvSpPr>
          <p:cNvPr id="6" name="标题 1"/>
          <p:cNvSpPr txBox="1">
            <a:spLocks/>
          </p:cNvSpPr>
          <p:nvPr/>
        </p:nvSpPr>
        <p:spPr>
          <a:xfrm>
            <a:off x="628650" y="156754"/>
            <a:ext cx="7886700" cy="770710"/>
          </a:xfrm>
          <a:prstGeom prst="rect">
            <a:avLst/>
          </a:prstGeom>
        </p:spPr>
        <p:txBody>
          <a:bodyPr vert="horz" lIns="91440" tIns="45720" rIns="91440" bIns="45720" rtlCol="0" anchor="b">
            <a:normAutofit/>
          </a:bodyPr>
          <a:lstStyle>
            <a:lvl1pPr algn="l" defTabSz="685800" rtl="0" eaLnBrk="1" latinLnBrk="0" hangingPunct="1">
              <a:spcBef>
                <a:spcPct val="0"/>
              </a:spcBef>
              <a:buNone/>
              <a:defRPr lang="zh-CN" sz="2700" kern="1200">
                <a:solidFill>
                  <a:schemeClr val="bg1"/>
                </a:solidFill>
                <a:latin typeface="Microsoft YaHei UI" pitchFamily="34" charset="-122"/>
                <a:ea typeface="Microsoft YaHei UI" pitchFamily="34" charset="-122"/>
                <a:cs typeface="+mj-cs"/>
              </a:defRPr>
            </a:lvl1pPr>
          </a:lstStyle>
          <a:p>
            <a:r>
              <a:rPr lang="zh-CN" altLang="en-US" sz="3200" dirty="0">
                <a:latin typeface="宋体" panose="02010600030101010101" pitchFamily="2" charset="-122"/>
                <a:ea typeface="宋体" panose="02010600030101010101" pitchFamily="2" charset="-122"/>
              </a:rPr>
              <a:t>游戏结束</a:t>
            </a:r>
          </a:p>
        </p:txBody>
      </p:sp>
    </p:spTree>
    <p:extLst>
      <p:ext uri="{BB962C8B-B14F-4D97-AF65-F5344CB8AC3E}">
        <p14:creationId xmlns:p14="http://schemas.microsoft.com/office/powerpoint/2010/main" val="337324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766" y="235131"/>
            <a:ext cx="7940586" cy="718458"/>
          </a:xfrm>
        </p:spPr>
        <p:txBody>
          <a:bodyPr>
            <a:normAutofit/>
          </a:bodyPr>
          <a:lstStyle/>
          <a:p>
            <a:r>
              <a:rPr lang="zh-CN" altLang="en-US" sz="3200" dirty="0" smtClean="0">
                <a:latin typeface="宋体" panose="02010600030101010101" pitchFamily="2" charset="-122"/>
                <a:ea typeface="宋体" panose="02010600030101010101" pitchFamily="2" charset="-122"/>
              </a:rPr>
              <a:t>特殊规则</a:t>
            </a:r>
            <a:endParaRPr lang="zh-CN" altLang="en-US" sz="32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209006" y="1489167"/>
            <a:ext cx="5446207" cy="4702628"/>
          </a:xfrm>
        </p:spPr>
        <p:txBody>
          <a:bodyPr>
            <a:noAutofit/>
          </a:bodyPr>
          <a:lstStyle/>
          <a:p>
            <a:r>
              <a:rPr lang="zh-CN" altLang="en-US" sz="2000" dirty="0" smtClean="0">
                <a:solidFill>
                  <a:schemeClr val="tx1"/>
                </a:solidFill>
                <a:cs typeface="Times New Roman" panose="02020603050405020304" pitchFamily="18" charset="0"/>
              </a:rPr>
              <a:t>当前</a:t>
            </a:r>
            <a:r>
              <a:rPr lang="zh-CN" altLang="en-US" sz="2000" dirty="0">
                <a:solidFill>
                  <a:schemeClr val="tx1"/>
                </a:solidFill>
                <a:cs typeface="Times New Roman" panose="02020603050405020304" pitchFamily="18" charset="0"/>
              </a:rPr>
              <a:t>回合结束，如果当前方走到</a:t>
            </a:r>
            <a:r>
              <a:rPr lang="en-US" altLang="zh-CN" sz="2000" dirty="0">
                <a:solidFill>
                  <a:schemeClr val="tx1"/>
                </a:solidFill>
                <a:cs typeface="Times New Roman" panose="02020603050405020304" pitchFamily="18" charset="0"/>
              </a:rPr>
              <a:t>(</a:t>
            </a:r>
            <a:r>
              <a:rPr lang="en-US" altLang="zh-CN" sz="2000" dirty="0" err="1">
                <a:solidFill>
                  <a:schemeClr val="tx1"/>
                </a:solidFill>
                <a:cs typeface="Times New Roman" panose="02020603050405020304" pitchFamily="18" charset="0"/>
              </a:rPr>
              <a:t>x,y</a:t>
            </a:r>
            <a:r>
              <a:rPr lang="en-US" altLang="zh-CN" sz="2000" dirty="0">
                <a:solidFill>
                  <a:schemeClr val="tx1"/>
                </a:solidFill>
                <a:cs typeface="Times New Roman" panose="02020603050405020304" pitchFamily="18" charset="0"/>
              </a:rPr>
              <a:t>) </a:t>
            </a:r>
            <a:r>
              <a:rPr lang="zh-CN" altLang="en-US" sz="2000" dirty="0">
                <a:solidFill>
                  <a:schemeClr val="tx1"/>
                </a:solidFill>
                <a:cs typeface="Times New Roman" panose="02020603050405020304" pitchFamily="18" charset="0"/>
              </a:rPr>
              <a:t>位置上，那么对方在下一回合不能走在其前后左右</a:t>
            </a:r>
            <a:r>
              <a:rPr lang="en-US" altLang="zh-CN" sz="2000" dirty="0">
                <a:solidFill>
                  <a:schemeClr val="tx1"/>
                </a:solidFill>
                <a:cs typeface="Times New Roman" panose="02020603050405020304" pitchFamily="18" charset="0"/>
              </a:rPr>
              <a:t>(x+1,y), (x-1,y), (x,y+1), (x,y-1) </a:t>
            </a:r>
            <a:r>
              <a:rPr lang="zh-CN" altLang="en-US" sz="2000" dirty="0">
                <a:solidFill>
                  <a:schemeClr val="tx1"/>
                </a:solidFill>
                <a:cs typeface="Times New Roman" panose="02020603050405020304" pitchFamily="18" charset="0"/>
              </a:rPr>
              <a:t>的位置上</a:t>
            </a:r>
            <a:r>
              <a:rPr lang="en-US" altLang="zh-CN" sz="2000" dirty="0">
                <a:solidFill>
                  <a:schemeClr val="tx1"/>
                </a:solidFill>
                <a:cs typeface="Times New Roman" panose="02020603050405020304" pitchFamily="18" charset="0"/>
              </a:rPr>
              <a:t>(</a:t>
            </a:r>
            <a:r>
              <a:rPr lang="zh-CN" altLang="en-US" sz="2000" dirty="0">
                <a:solidFill>
                  <a:schemeClr val="tx1"/>
                </a:solidFill>
                <a:cs typeface="Times New Roman" panose="02020603050405020304" pitchFamily="18" charset="0"/>
              </a:rPr>
              <a:t>如图中，蓝色圈为白棋本回合所下位置，则</a:t>
            </a:r>
            <a:r>
              <a:rPr lang="zh-CN" altLang="en-US" sz="2000" b="1" u="sng" dirty="0">
                <a:solidFill>
                  <a:srgbClr val="FF0000"/>
                </a:solidFill>
                <a:cs typeface="Times New Roman" panose="02020603050405020304" pitchFamily="18" charset="0"/>
              </a:rPr>
              <a:t>仅</a:t>
            </a:r>
            <a:r>
              <a:rPr lang="zh-CN" altLang="en-US" sz="2000" dirty="0">
                <a:solidFill>
                  <a:schemeClr val="tx1"/>
                </a:solidFill>
                <a:cs typeface="Times New Roman" panose="02020603050405020304" pitchFamily="18" charset="0"/>
              </a:rPr>
              <a:t>在下回合中，黑方</a:t>
            </a:r>
            <a:r>
              <a:rPr lang="zh-CN" altLang="en-US" sz="2000" dirty="0" smtClean="0">
                <a:solidFill>
                  <a:schemeClr val="tx1"/>
                </a:solidFill>
                <a:cs typeface="Times New Roman" panose="02020603050405020304" pitchFamily="18" charset="0"/>
              </a:rPr>
              <a:t>无法在</a:t>
            </a:r>
            <a:r>
              <a:rPr lang="zh-CN" altLang="en-US" sz="2000" dirty="0">
                <a:solidFill>
                  <a:schemeClr val="tx1"/>
                </a:solidFill>
                <a:cs typeface="Times New Roman" panose="02020603050405020304" pitchFamily="18" charset="0"/>
              </a:rPr>
              <a:t>红色禁制符所在位置下棋</a:t>
            </a:r>
            <a:r>
              <a:rPr lang="en-US" altLang="zh-CN" sz="2000" dirty="0" smtClean="0">
                <a:solidFill>
                  <a:schemeClr val="tx1"/>
                </a:solidFill>
                <a:cs typeface="Times New Roman" panose="02020603050405020304" pitchFamily="18" charset="0"/>
              </a:rPr>
              <a:t>)</a:t>
            </a:r>
          </a:p>
          <a:p>
            <a:r>
              <a:rPr lang="zh-CN" altLang="en-US" sz="2000" dirty="0">
                <a:solidFill>
                  <a:schemeClr val="tx1"/>
                </a:solidFill>
                <a:cs typeface="Times New Roman" panose="02020603050405020304" pitchFamily="18" charset="0"/>
              </a:rPr>
              <a:t>每个玩家每个回合要</a:t>
            </a:r>
            <a:r>
              <a:rPr lang="zh-CN" altLang="en-US" sz="2000" dirty="0" smtClean="0">
                <a:solidFill>
                  <a:schemeClr val="tx1"/>
                </a:solidFill>
                <a:cs typeface="Times New Roman" panose="02020603050405020304" pitchFamily="18" charset="0"/>
              </a:rPr>
              <a:t>在</a:t>
            </a:r>
            <a:r>
              <a:rPr lang="en-US" altLang="zh-CN" sz="2000" dirty="0" smtClean="0">
                <a:solidFill>
                  <a:schemeClr val="tx1"/>
                </a:solidFill>
                <a:cs typeface="Times New Roman" panose="02020603050405020304" pitchFamily="18" charset="0"/>
              </a:rPr>
              <a:t>5</a:t>
            </a:r>
            <a:r>
              <a:rPr lang="zh-CN" altLang="en-US" sz="2000" dirty="0" smtClean="0">
                <a:solidFill>
                  <a:schemeClr val="tx1"/>
                </a:solidFill>
                <a:cs typeface="Times New Roman" panose="02020603050405020304" pitchFamily="18" charset="0"/>
              </a:rPr>
              <a:t>秒</a:t>
            </a:r>
            <a:r>
              <a:rPr lang="zh-CN" altLang="en-US" sz="2000" dirty="0">
                <a:solidFill>
                  <a:schemeClr val="tx1"/>
                </a:solidFill>
                <a:cs typeface="Times New Roman" panose="02020603050405020304" pitchFamily="18" charset="0"/>
              </a:rPr>
              <a:t>内给服务器返回通信结果，收不到任何返回结果，就由服务器在可落子位置随机选择一个位置落子，类似游戏托管的</a:t>
            </a:r>
            <a:r>
              <a:rPr lang="zh-CN" altLang="en-US" sz="2000" dirty="0" smtClean="0">
                <a:solidFill>
                  <a:schemeClr val="tx1"/>
                </a:solidFill>
                <a:cs typeface="Times New Roman" panose="02020603050405020304" pitchFamily="18" charset="0"/>
              </a:rPr>
              <a:t>机制</a:t>
            </a:r>
            <a:endParaRPr lang="zh-CN" altLang="en-US" sz="2000" dirty="0">
              <a:solidFill>
                <a:schemeClr val="tx1"/>
              </a:solidFill>
              <a:cs typeface="Times New Roman" panose="02020603050405020304" pitchFamily="18" charset="0"/>
            </a:endParaRPr>
          </a:p>
        </p:txBody>
      </p:sp>
      <p:grpSp>
        <p:nvGrpSpPr>
          <p:cNvPr id="10" name="组合 9"/>
          <p:cNvGrpSpPr/>
          <p:nvPr/>
        </p:nvGrpSpPr>
        <p:grpSpPr>
          <a:xfrm>
            <a:off x="5830855" y="1697652"/>
            <a:ext cx="2978287" cy="2992958"/>
            <a:chOff x="5739415" y="1697652"/>
            <a:chExt cx="2978287" cy="2992958"/>
          </a:xfrm>
        </p:grpSpPr>
        <p:grpSp>
          <p:nvGrpSpPr>
            <p:cNvPr id="4" name="组合 3"/>
            <p:cNvGrpSpPr>
              <a:grpSpLocks noChangeAspect="1"/>
            </p:cNvGrpSpPr>
            <p:nvPr/>
          </p:nvGrpSpPr>
          <p:grpSpPr>
            <a:xfrm>
              <a:off x="5739415" y="1697652"/>
              <a:ext cx="2978287" cy="2992958"/>
              <a:chOff x="8054887" y="1905000"/>
              <a:chExt cx="3759730" cy="377825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887" y="1905000"/>
                <a:ext cx="3759730" cy="3778250"/>
              </a:xfrm>
              <a:prstGeom prst="rect">
                <a:avLst/>
              </a:prstGeom>
            </p:spPr>
          </p:pic>
          <p:sp>
            <p:nvSpPr>
              <p:cNvPr id="6" name="椭圆 5"/>
              <p:cNvSpPr/>
              <p:nvPr/>
            </p:nvSpPr>
            <p:spPr>
              <a:xfrm>
                <a:off x="9934752" y="4715692"/>
                <a:ext cx="457200" cy="431074"/>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禁止符 6"/>
            <p:cNvSpPr/>
            <p:nvPr/>
          </p:nvSpPr>
          <p:spPr>
            <a:xfrm>
              <a:off x="6829841" y="3924155"/>
              <a:ext cx="360605" cy="38029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 name="禁止符 7"/>
            <p:cNvSpPr/>
            <p:nvPr/>
          </p:nvSpPr>
          <p:spPr>
            <a:xfrm>
              <a:off x="7217599" y="4304450"/>
              <a:ext cx="373132" cy="38615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 name="禁止符 8"/>
            <p:cNvSpPr/>
            <p:nvPr/>
          </p:nvSpPr>
          <p:spPr>
            <a:xfrm>
              <a:off x="7617884" y="3924155"/>
              <a:ext cx="354133" cy="38029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Tree>
    <p:extLst>
      <p:ext uri="{BB962C8B-B14F-4D97-AF65-F5344CB8AC3E}">
        <p14:creationId xmlns:p14="http://schemas.microsoft.com/office/powerpoint/2010/main" val="2476322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0891" y="326571"/>
            <a:ext cx="7914461" cy="640080"/>
          </a:xfrm>
        </p:spPr>
        <p:txBody>
          <a:bodyPr>
            <a:normAutofit/>
          </a:bodyPr>
          <a:lstStyle/>
          <a:p>
            <a:r>
              <a:rPr lang="zh-CN" altLang="en-US" sz="3200" dirty="0"/>
              <a:t>对局规则</a:t>
            </a:r>
          </a:p>
        </p:txBody>
      </p:sp>
      <p:sp>
        <p:nvSpPr>
          <p:cNvPr id="3" name="内容占位符 2"/>
          <p:cNvSpPr>
            <a:spLocks noGrp="1"/>
          </p:cNvSpPr>
          <p:nvPr>
            <p:ph idx="1"/>
          </p:nvPr>
        </p:nvSpPr>
        <p:spPr>
          <a:xfrm>
            <a:off x="940526" y="1734184"/>
            <a:ext cx="7158445" cy="4914809"/>
          </a:xfrm>
        </p:spPr>
        <p:txBody>
          <a:bodyPr>
            <a:normAutofit fontScale="85000" lnSpcReduction="10000"/>
          </a:bodyPr>
          <a:lstStyle/>
          <a:p>
            <a:r>
              <a:rPr lang="zh-CN" altLang="en-US" sz="2000" dirty="0">
                <a:solidFill>
                  <a:schemeClr val="tx1"/>
                </a:solidFill>
              </a:rPr>
              <a:t>由于先后手不公平的缘故，采用两局决胜制。游戏双方各有一局先手（黑棋），一局后手（白棋）。</a:t>
            </a:r>
            <a:endParaRPr lang="en-US" altLang="zh-CN" sz="2000" dirty="0">
              <a:solidFill>
                <a:schemeClr val="tx1"/>
              </a:solidFill>
            </a:endParaRPr>
          </a:p>
          <a:p>
            <a:r>
              <a:rPr lang="zh-CN" altLang="en-US" sz="2000" dirty="0">
                <a:solidFill>
                  <a:schemeClr val="tx1"/>
                </a:solidFill>
              </a:rPr>
              <a:t>计分规则：</a:t>
            </a:r>
            <a:endParaRPr lang="en-US" altLang="zh-CN" sz="2000" dirty="0">
              <a:solidFill>
                <a:schemeClr val="tx1"/>
              </a:solidFill>
            </a:endParaRPr>
          </a:p>
          <a:p>
            <a:pPr marL="457200" indent="-457200">
              <a:buAutoNum type="arabicPeriod"/>
            </a:pPr>
            <a:r>
              <a:rPr lang="zh-CN" altLang="en-US" sz="2000" dirty="0">
                <a:solidFill>
                  <a:schemeClr val="tx1"/>
                </a:solidFill>
              </a:rPr>
              <a:t>每一局比赛结束的时候，胜利方将获得场上额外的棋子个数</a:t>
            </a:r>
            <a:r>
              <a:rPr lang="en-US" altLang="zh-CN" sz="2000" dirty="0">
                <a:solidFill>
                  <a:schemeClr val="tx1"/>
                </a:solidFill>
              </a:rPr>
              <a:t>(</a:t>
            </a:r>
            <a:r>
              <a:rPr lang="zh-CN" altLang="en-US" sz="2000" dirty="0">
                <a:solidFill>
                  <a:schemeClr val="tx1"/>
                </a:solidFill>
              </a:rPr>
              <a:t>如</a:t>
            </a:r>
            <a:r>
              <a:rPr lang="en-US" altLang="zh-CN" sz="2000" dirty="0">
                <a:solidFill>
                  <a:schemeClr val="tx1"/>
                </a:solidFill>
              </a:rPr>
              <a:t>: </a:t>
            </a:r>
            <a:r>
              <a:rPr lang="zh-CN" altLang="en-US" sz="2000" dirty="0">
                <a:solidFill>
                  <a:schemeClr val="tx1"/>
                </a:solidFill>
              </a:rPr>
              <a:t>黑方棋子剩余</a:t>
            </a:r>
            <a:r>
              <a:rPr lang="en-US" altLang="zh-CN" sz="2000" dirty="0">
                <a:solidFill>
                  <a:schemeClr val="tx1"/>
                </a:solidFill>
              </a:rPr>
              <a:t>20</a:t>
            </a:r>
            <a:r>
              <a:rPr lang="zh-CN" altLang="en-US" sz="2000" dirty="0">
                <a:solidFill>
                  <a:schemeClr val="tx1"/>
                </a:solidFill>
              </a:rPr>
              <a:t>个，白方剩余</a:t>
            </a:r>
            <a:r>
              <a:rPr lang="en-US" altLang="zh-CN" sz="2000" dirty="0">
                <a:solidFill>
                  <a:schemeClr val="tx1"/>
                </a:solidFill>
              </a:rPr>
              <a:t>35</a:t>
            </a:r>
            <a:r>
              <a:rPr lang="zh-CN" altLang="en-US" sz="2000" dirty="0">
                <a:solidFill>
                  <a:schemeClr val="tx1"/>
                </a:solidFill>
              </a:rPr>
              <a:t>个，白方得</a:t>
            </a:r>
            <a:r>
              <a:rPr lang="en-US" altLang="zh-CN" sz="2000" dirty="0">
                <a:solidFill>
                  <a:schemeClr val="tx1"/>
                </a:solidFill>
              </a:rPr>
              <a:t>15</a:t>
            </a:r>
            <a:r>
              <a:rPr lang="zh-CN" altLang="en-US" sz="2000" dirty="0">
                <a:solidFill>
                  <a:schemeClr val="tx1"/>
                </a:solidFill>
              </a:rPr>
              <a:t>分，黑方不得分</a:t>
            </a:r>
            <a:r>
              <a:rPr lang="en-US" altLang="zh-CN" sz="2000" dirty="0">
                <a:solidFill>
                  <a:schemeClr val="tx1"/>
                </a:solidFill>
              </a:rPr>
              <a:t>)</a:t>
            </a:r>
          </a:p>
          <a:p>
            <a:pPr marL="457200" indent="-457200">
              <a:buAutoNum type="arabicPeriod"/>
            </a:pPr>
            <a:r>
              <a:rPr lang="zh-CN" altLang="en-US" sz="2000" dirty="0">
                <a:solidFill>
                  <a:schemeClr val="tx1"/>
                </a:solidFill>
              </a:rPr>
              <a:t>每一局通信次数超出限制，对方选手得</a:t>
            </a:r>
            <a:r>
              <a:rPr lang="en-US" altLang="zh-CN" sz="2000" dirty="0">
                <a:solidFill>
                  <a:schemeClr val="tx1"/>
                </a:solidFill>
              </a:rPr>
              <a:t>10</a:t>
            </a:r>
            <a:r>
              <a:rPr lang="zh-CN" altLang="en-US" sz="2000" dirty="0">
                <a:solidFill>
                  <a:schemeClr val="tx1"/>
                </a:solidFill>
              </a:rPr>
              <a:t>分</a:t>
            </a:r>
            <a:endParaRPr lang="en-US" altLang="zh-CN" sz="2000" dirty="0">
              <a:solidFill>
                <a:schemeClr val="tx1"/>
              </a:solidFill>
            </a:endParaRPr>
          </a:p>
          <a:p>
            <a:pPr marL="457200" indent="-457200">
              <a:buAutoNum type="arabicPeriod"/>
            </a:pPr>
            <a:r>
              <a:rPr lang="zh-CN" altLang="en-US" sz="2000" dirty="0">
                <a:solidFill>
                  <a:schemeClr val="tx1"/>
                </a:solidFill>
              </a:rPr>
              <a:t>每下错一步棋子，比如下在</a:t>
            </a:r>
            <a:r>
              <a:rPr lang="en-US" altLang="zh-CN" sz="2000" dirty="0">
                <a:solidFill>
                  <a:schemeClr val="tx1"/>
                </a:solidFill>
              </a:rPr>
              <a:t>(4,2)</a:t>
            </a:r>
            <a:r>
              <a:rPr lang="zh-CN" altLang="en-US" sz="2000" dirty="0">
                <a:solidFill>
                  <a:schemeClr val="tx1"/>
                </a:solidFill>
              </a:rPr>
              <a:t>位置上不合法，服务器检查出来后，由服务器选择一个合法的棋子下法，对方选手得</a:t>
            </a:r>
            <a:r>
              <a:rPr lang="en-US" altLang="zh-CN" sz="2000" dirty="0">
                <a:solidFill>
                  <a:schemeClr val="tx1"/>
                </a:solidFill>
              </a:rPr>
              <a:t>10</a:t>
            </a:r>
            <a:r>
              <a:rPr lang="zh-CN" altLang="en-US" sz="2000" dirty="0">
                <a:solidFill>
                  <a:schemeClr val="tx1"/>
                </a:solidFill>
              </a:rPr>
              <a:t>分。</a:t>
            </a:r>
            <a:endParaRPr lang="en-US" altLang="zh-CN" sz="2000" dirty="0">
              <a:solidFill>
                <a:schemeClr val="tx1"/>
              </a:solidFill>
            </a:endParaRPr>
          </a:p>
          <a:p>
            <a:pPr marL="457200" indent="-457200">
              <a:buAutoNum type="arabicPeriod"/>
            </a:pPr>
            <a:r>
              <a:rPr lang="zh-CN" altLang="en-US" sz="2000" dirty="0">
                <a:solidFill>
                  <a:schemeClr val="tx1"/>
                </a:solidFill>
              </a:rPr>
              <a:t>最后根据总分评价胜利的选手，如果两个选手得分一致，根据下棋总时间来确定胜利选手，用时短的获胜。</a:t>
            </a:r>
          </a:p>
        </p:txBody>
      </p:sp>
    </p:spTree>
    <p:extLst>
      <p:ext uri="{BB962C8B-B14F-4D97-AF65-F5344CB8AC3E}">
        <p14:creationId xmlns:p14="http://schemas.microsoft.com/office/powerpoint/2010/main" val="57551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比赛规则</a:t>
            </a:r>
            <a:endParaRPr kumimoji="1" lang="zh-CN" altLang="en-US" dirty="0"/>
          </a:p>
        </p:txBody>
      </p:sp>
      <p:sp>
        <p:nvSpPr>
          <p:cNvPr id="3" name="内容占位符 2"/>
          <p:cNvSpPr>
            <a:spLocks noGrp="1"/>
          </p:cNvSpPr>
          <p:nvPr>
            <p:ph idx="1"/>
          </p:nvPr>
        </p:nvSpPr>
        <p:spPr/>
        <p:txBody>
          <a:bodyPr>
            <a:normAutofit/>
          </a:bodyPr>
          <a:lstStyle/>
          <a:p>
            <a:pPr marL="342900" indent="-342900"/>
            <a:r>
              <a:rPr lang="zh-CN" altLang="en-US" sz="2400" dirty="0">
                <a:latin typeface="微软雅黑" pitchFamily="34" charset="-122"/>
                <a:ea typeface="微软雅黑" pitchFamily="34" charset="-122"/>
              </a:rPr>
              <a:t>整个比赛采用多轮淘汰赛制，每轮比赛胜者晋级下一轮比赛，如此进行多轮，直到产生冠亚</a:t>
            </a:r>
            <a:r>
              <a:rPr lang="zh-CN" altLang="en-US" sz="2400" dirty="0" smtClean="0">
                <a:latin typeface="微软雅黑" pitchFamily="34" charset="-122"/>
                <a:ea typeface="微软雅黑" pitchFamily="34" charset="-122"/>
              </a:rPr>
              <a:t>季军；</a:t>
            </a:r>
            <a:endParaRPr lang="en-US" altLang="zh-CN" dirty="0">
              <a:latin typeface="微软雅黑" pitchFamily="34" charset="-122"/>
              <a:ea typeface="微软雅黑" pitchFamily="34" charset="-122"/>
            </a:endParaRPr>
          </a:p>
          <a:p>
            <a:pPr marL="342900" indent="-342900"/>
            <a:r>
              <a:rPr lang="zh-CN" altLang="en-US" sz="2400" dirty="0" smtClean="0">
                <a:latin typeface="微软雅黑" pitchFamily="34" charset="-122"/>
                <a:ea typeface="微软雅黑" pitchFamily="34" charset="-122"/>
              </a:rPr>
              <a:t>每</a:t>
            </a:r>
            <a:r>
              <a:rPr lang="zh-CN" altLang="en-US" sz="2400" dirty="0">
                <a:latin typeface="微软雅黑" pitchFamily="34" charset="-122"/>
                <a:ea typeface="微软雅黑" pitchFamily="34" charset="-122"/>
              </a:rPr>
              <a:t>轮比赛服务器</a:t>
            </a:r>
            <a:r>
              <a:rPr lang="zh-CN" altLang="en-US" sz="2400" dirty="0">
                <a:solidFill>
                  <a:srgbClr val="FF0000"/>
                </a:solidFill>
                <a:latin typeface="微软雅黑" pitchFamily="34" charset="-122"/>
                <a:ea typeface="微软雅黑" pitchFamily="34" charset="-122"/>
              </a:rPr>
              <a:t>随机</a:t>
            </a:r>
            <a:r>
              <a:rPr lang="zh-CN" altLang="en-US" sz="2400" dirty="0">
                <a:latin typeface="微软雅黑" pitchFamily="34" charset="-122"/>
                <a:ea typeface="微软雅黑" pitchFamily="34" charset="-122"/>
              </a:rPr>
              <a:t>从选手池中选取</a:t>
            </a:r>
            <a:r>
              <a:rPr lang="zh-CN" altLang="en-US" sz="2400" dirty="0">
                <a:solidFill>
                  <a:srgbClr val="FF0000"/>
                </a:solidFill>
                <a:latin typeface="微软雅黑" pitchFamily="34" charset="-122"/>
                <a:ea typeface="微软雅黑" pitchFamily="34" charset="-122"/>
              </a:rPr>
              <a:t>两名</a:t>
            </a:r>
            <a:r>
              <a:rPr lang="zh-CN" altLang="en-US" sz="2400" dirty="0">
                <a:latin typeface="微软雅黑" pitchFamily="34" charset="-122"/>
                <a:ea typeface="微软雅黑" pitchFamily="34" charset="-122"/>
              </a:rPr>
              <a:t>进行匹配</a:t>
            </a:r>
            <a:r>
              <a:rPr lang="zh-CN" altLang="en-US" sz="2400" dirty="0" smtClean="0">
                <a:latin typeface="微软雅黑" pitchFamily="34" charset="-122"/>
                <a:ea typeface="微软雅黑" pitchFamily="34" charset="-122"/>
              </a:rPr>
              <a:t>对战，每次对战均进行</a:t>
            </a:r>
            <a:r>
              <a:rPr lang="zh-CN" altLang="en-US" sz="2400" dirty="0" smtClean="0">
                <a:solidFill>
                  <a:srgbClr val="FF0000"/>
                </a:solidFill>
                <a:latin typeface="微软雅黑" pitchFamily="34" charset="-122"/>
                <a:ea typeface="微软雅黑" pitchFamily="34" charset="-122"/>
              </a:rPr>
              <a:t>两局</a:t>
            </a:r>
            <a:r>
              <a:rPr lang="zh-CN" altLang="en-US" sz="2400" dirty="0" smtClean="0">
                <a:latin typeface="微软雅黑" pitchFamily="34" charset="-122"/>
                <a:ea typeface="微软雅黑" pitchFamily="34" charset="-122"/>
              </a:rPr>
              <a:t>，获胜的玩家晋级</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endParaRPr kumimoji="1" lang="zh-CN" altLang="en-US" dirty="0"/>
          </a:p>
        </p:txBody>
      </p:sp>
    </p:spTree>
    <p:extLst>
      <p:ext uri="{BB962C8B-B14F-4D97-AF65-F5344CB8AC3E}">
        <p14:creationId xmlns:p14="http://schemas.microsoft.com/office/powerpoint/2010/main" val="4262561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2615</Words>
  <Application>Microsoft Macintosh PowerPoint</Application>
  <PresentationFormat>全屏显示(4:3)</PresentationFormat>
  <Paragraphs>306</Paragraphs>
  <Slides>43</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43</vt:i4>
      </vt:variant>
    </vt:vector>
  </HeadingPairs>
  <TitlesOfParts>
    <vt:vector size="61" baseType="lpstr">
      <vt:lpstr>Adobe 楷体 Std R</vt:lpstr>
      <vt:lpstr>Calibri</vt:lpstr>
      <vt:lpstr>Calibri Light</vt:lpstr>
      <vt:lpstr>Lato Semibold</vt:lpstr>
      <vt:lpstr>Microsoft YaHei</vt:lpstr>
      <vt:lpstr>Microsoft YaHei UI</vt:lpstr>
      <vt:lpstr>Segoe UI</vt:lpstr>
      <vt:lpstr>Segoe UI Light</vt:lpstr>
      <vt:lpstr>Times New Roman</vt:lpstr>
      <vt:lpstr>verdana</vt:lpstr>
      <vt:lpstr>Wingdings</vt:lpstr>
      <vt:lpstr>Wingdings 3</vt:lpstr>
      <vt:lpstr>宋体</vt:lpstr>
      <vt:lpstr>微软雅黑</vt:lpstr>
      <vt:lpstr>Arial</vt:lpstr>
      <vt:lpstr>Arial</vt:lpstr>
      <vt:lpstr>WelcomeDoc</vt:lpstr>
      <vt:lpstr>自定义设计方案</vt:lpstr>
      <vt:lpstr>实验三：花样黑白棋</vt:lpstr>
      <vt:lpstr>黑白棋棋盘</vt:lpstr>
      <vt:lpstr>黑白棋基本介绍</vt:lpstr>
      <vt:lpstr>下棋过程介绍</vt:lpstr>
      <vt:lpstr>下子过程介绍</vt:lpstr>
      <vt:lpstr>PowerPoint 演示文稿</vt:lpstr>
      <vt:lpstr>特殊规则</vt:lpstr>
      <vt:lpstr>对局规则</vt:lpstr>
      <vt:lpstr>比赛规则</vt:lpstr>
      <vt:lpstr>比赛注意事项</vt:lpstr>
      <vt:lpstr>实验内容</vt:lpstr>
      <vt:lpstr>大体框架</vt:lpstr>
      <vt:lpstr>First: 认证</vt:lpstr>
      <vt:lpstr>Second: 对战</vt:lpstr>
      <vt:lpstr>客户端代码框架</vt:lpstr>
      <vt:lpstr>客户端代码框架</vt:lpstr>
      <vt:lpstr>任务</vt:lpstr>
      <vt:lpstr>任务</vt:lpstr>
      <vt:lpstr>任务</vt:lpstr>
      <vt:lpstr>服务器与程序调试</vt:lpstr>
      <vt:lpstr>实验流程展示</vt:lpstr>
      <vt:lpstr>实验流程展示</vt:lpstr>
      <vt:lpstr>实验流程展示</vt:lpstr>
      <vt:lpstr>实验流程展示</vt:lpstr>
      <vt:lpstr>实验流程展示</vt:lpstr>
      <vt:lpstr>实验流程展示</vt:lpstr>
      <vt:lpstr>实验流程展示</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算法数据结构思路</vt:lpstr>
      <vt:lpstr>关于比赛</vt:lpstr>
      <vt:lpstr>实验周期</vt:lpstr>
      <vt:lpstr>实验提交与检查</vt:lpstr>
      <vt:lpstr>Thank you!</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17</cp:revision>
  <dcterms:created xsi:type="dcterms:W3CDTF">2014-12-21T12:02:00Z</dcterms:created>
  <dcterms:modified xsi:type="dcterms:W3CDTF">2018-05-10T15:31:04Z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y fmtid="{D5CDD505-2E9C-101B-9397-08002B2CF9AE}" pid="3" name="KSOProductBuildVer">
    <vt:lpwstr>2052-10.1.0.5511</vt:lpwstr>
  </property>
</Properties>
</file>